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370012" y="577453"/>
            <a:ext cx="7315201" cy="125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294581" y="4643112"/>
            <a:ext cx="258621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1.png"/><Relationship Id="rId4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03.png"/><Relationship Id="rId6" Type="http://schemas.openxmlformats.org/officeDocument/2006/relationships/image" Target="../media/image1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12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1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29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22.png"/><Relationship Id="rId18" Type="http://schemas.openxmlformats.org/officeDocument/2006/relationships/image" Target="../media/image65.png"/><Relationship Id="rId19" Type="http://schemas.openxmlformats.org/officeDocument/2006/relationships/image" Target="../media/image24.png"/><Relationship Id="rId20" Type="http://schemas.openxmlformats.org/officeDocument/2006/relationships/image" Target="../media/image66.png"/><Relationship Id="rId21" Type="http://schemas.openxmlformats.org/officeDocument/2006/relationships/image" Target="../media/image27.png"/><Relationship Id="rId22" Type="http://schemas.openxmlformats.org/officeDocument/2006/relationships/image" Target="../media/image67.png"/><Relationship Id="rId23" Type="http://schemas.openxmlformats.org/officeDocument/2006/relationships/image" Target="../media/image28.png"/><Relationship Id="rId24" Type="http://schemas.openxmlformats.org/officeDocument/2006/relationships/image" Target="../media/image68.png"/><Relationship Id="rId25" Type="http://schemas.openxmlformats.org/officeDocument/2006/relationships/image" Target="../media/image69.png"/><Relationship Id="rId26" Type="http://schemas.openxmlformats.org/officeDocument/2006/relationships/image" Target="../media/image30.png"/><Relationship Id="rId27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12.png"/><Relationship Id="rId4" Type="http://schemas.openxmlformats.org/officeDocument/2006/relationships/image" Target="../media/image71.png"/><Relationship Id="rId5" Type="http://schemas.openxmlformats.org/officeDocument/2006/relationships/image" Target="../media/image37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44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22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30.png"/><Relationship Id="rId2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 0"/>
          <p:cNvSpPr txBox="1"/>
          <p:nvPr/>
        </p:nvSpPr>
        <p:spPr>
          <a:xfrm>
            <a:off x="285749" y="1221011"/>
            <a:ext cx="8643940" cy="122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Understanding Multi-Agent Systems</a:t>
            </a:r>
          </a:p>
        </p:txBody>
      </p:sp>
      <p:sp>
        <p:nvSpPr>
          <p:cNvPr id="22" name="Text 1"/>
          <p:cNvSpPr txBox="1"/>
          <p:nvPr/>
        </p:nvSpPr>
        <p:spPr>
          <a:xfrm>
            <a:off x="1122237" y="2794380"/>
            <a:ext cx="6970963" cy="297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2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Tools, Techniques and Best Practices</a:t>
            </a:r>
          </a:p>
        </p:txBody>
      </p:sp>
      <p:sp>
        <p:nvSpPr>
          <p:cNvPr id="23" name="Text 2"/>
          <p:cNvSpPr txBox="1"/>
          <p:nvPr/>
        </p:nvSpPr>
        <p:spPr>
          <a:xfrm>
            <a:off x="3625381" y="3284070"/>
            <a:ext cx="1964677" cy="37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3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Founder @ TheAlpha.dev</a:t>
            </a:r>
          </a:p>
        </p:txBody>
      </p:sp>
      <p:sp>
        <p:nvSpPr>
          <p:cNvPr id="24" name="Text 3"/>
          <p:cNvSpPr txBox="1"/>
          <p:nvPr/>
        </p:nvSpPr>
        <p:spPr>
          <a:xfrm>
            <a:off x="2772556" y="3857554"/>
            <a:ext cx="3670297" cy="18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3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Workshop: Understanding Multi-Agent Systems</a:t>
            </a:r>
          </a:p>
        </p:txBody>
      </p:sp>
      <p:sp>
        <p:nvSpPr>
          <p:cNvPr id="25" name="Text 4"/>
          <p:cNvSpPr txBox="1"/>
          <p:nvPr/>
        </p:nvSpPr>
        <p:spPr>
          <a:xfrm>
            <a:off x="0" y="4846649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26" name="TheAlphaLogo.svg" descr="TheAlpha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Specialized Use Cases</a:t>
            </a:r>
          </a:p>
        </p:txBody>
      </p:sp>
      <p:sp>
        <p:nvSpPr>
          <p:cNvPr id="394" name="Shape 1"/>
          <p:cNvSpPr/>
          <p:nvPr/>
        </p:nvSpPr>
        <p:spPr>
          <a:xfrm>
            <a:off x="285750" y="814386"/>
            <a:ext cx="4214813" cy="122872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95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06" y="942975"/>
            <a:ext cx="171453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Text 2"/>
          <p:cNvSpPr txBox="1"/>
          <p:nvPr/>
        </p:nvSpPr>
        <p:spPr>
          <a:xfrm>
            <a:off x="635793" y="948176"/>
            <a:ext cx="938912" cy="16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Cybersecurity</a:t>
            </a:r>
          </a:p>
        </p:txBody>
      </p:sp>
      <p:sp>
        <p:nvSpPr>
          <p:cNvPr id="397" name="Text 3"/>
          <p:cNvSpPr txBox="1"/>
          <p:nvPr/>
        </p:nvSpPr>
        <p:spPr>
          <a:xfrm>
            <a:off x="535781" y="1224161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Threat detection and response in real-time</a:t>
            </a:r>
          </a:p>
        </p:txBody>
      </p:sp>
      <p:sp>
        <p:nvSpPr>
          <p:cNvPr id="398" name="Text 4"/>
          <p:cNvSpPr txBox="1"/>
          <p:nvPr/>
        </p:nvSpPr>
        <p:spPr>
          <a:xfrm>
            <a:off x="535781" y="1413470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Vulnerability management and patching</a:t>
            </a:r>
          </a:p>
        </p:txBody>
      </p:sp>
      <p:sp>
        <p:nvSpPr>
          <p:cNvPr id="399" name="Text 5"/>
          <p:cNvSpPr txBox="1"/>
          <p:nvPr/>
        </p:nvSpPr>
        <p:spPr>
          <a:xfrm>
            <a:off x="535781" y="1602779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Distributed intrusion detection systems</a:t>
            </a:r>
          </a:p>
        </p:txBody>
      </p:sp>
      <p:sp>
        <p:nvSpPr>
          <p:cNvPr id="400" name="Text 6"/>
          <p:cNvSpPr txBox="1"/>
          <p:nvPr/>
        </p:nvSpPr>
        <p:spPr>
          <a:xfrm>
            <a:off x="535781" y="1792089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Security orchestration and automation</a:t>
            </a:r>
          </a:p>
        </p:txBody>
      </p:sp>
      <p:pic>
        <p:nvPicPr>
          <p:cNvPr id="401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8967" y="1330384"/>
            <a:ext cx="857253" cy="482454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7"/>
          <p:cNvSpPr/>
          <p:nvPr/>
        </p:nvSpPr>
        <p:spPr>
          <a:xfrm>
            <a:off x="4643437" y="814386"/>
            <a:ext cx="4214816" cy="122872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403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50594" y="942975"/>
            <a:ext cx="192884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Text 8"/>
          <p:cNvSpPr txBox="1"/>
          <p:nvPr/>
        </p:nvSpPr>
        <p:spPr>
          <a:xfrm>
            <a:off x="5014912" y="948176"/>
            <a:ext cx="537833" cy="16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Finance</a:t>
            </a:r>
          </a:p>
        </p:txBody>
      </p:sp>
      <p:sp>
        <p:nvSpPr>
          <p:cNvPr id="405" name="Text 9"/>
          <p:cNvSpPr txBox="1"/>
          <p:nvPr/>
        </p:nvSpPr>
        <p:spPr>
          <a:xfrm>
            <a:off x="4893469" y="1224161"/>
            <a:ext cx="2286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High-frequency and algorithmic trading</a:t>
            </a:r>
          </a:p>
        </p:txBody>
      </p:sp>
      <p:sp>
        <p:nvSpPr>
          <p:cNvPr id="406" name="Text 10"/>
          <p:cNvSpPr txBox="1"/>
          <p:nvPr/>
        </p:nvSpPr>
        <p:spPr>
          <a:xfrm>
            <a:off x="4893469" y="1413470"/>
            <a:ext cx="2286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Fraud detection and risk management</a:t>
            </a:r>
          </a:p>
        </p:txBody>
      </p:sp>
      <p:sp>
        <p:nvSpPr>
          <p:cNvPr id="407" name="Text 11"/>
          <p:cNvSpPr txBox="1"/>
          <p:nvPr/>
        </p:nvSpPr>
        <p:spPr>
          <a:xfrm>
            <a:off x="4893469" y="1602779"/>
            <a:ext cx="2286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Financial compliance automation</a:t>
            </a:r>
          </a:p>
        </p:txBody>
      </p:sp>
      <p:sp>
        <p:nvSpPr>
          <p:cNvPr id="408" name="Text 12"/>
          <p:cNvSpPr txBox="1"/>
          <p:nvPr/>
        </p:nvSpPr>
        <p:spPr>
          <a:xfrm>
            <a:off x="4893469" y="1792089"/>
            <a:ext cx="2286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Personalized financial advice</a:t>
            </a:r>
          </a:p>
        </p:txBody>
      </p:sp>
      <p:pic>
        <p:nvPicPr>
          <p:cNvPr id="409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36656" y="1327898"/>
            <a:ext cx="857253" cy="48742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Shape 13"/>
          <p:cNvSpPr/>
          <p:nvPr/>
        </p:nvSpPr>
        <p:spPr>
          <a:xfrm>
            <a:off x="285750" y="2185988"/>
            <a:ext cx="4214813" cy="122872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411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2906" y="2314575"/>
            <a:ext cx="214316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ext 14"/>
          <p:cNvSpPr txBox="1"/>
          <p:nvPr/>
        </p:nvSpPr>
        <p:spPr>
          <a:xfrm>
            <a:off x="678653" y="2319776"/>
            <a:ext cx="1611674" cy="16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Software Development</a:t>
            </a:r>
          </a:p>
        </p:txBody>
      </p:sp>
      <p:sp>
        <p:nvSpPr>
          <p:cNvPr id="413" name="Text 15"/>
          <p:cNvSpPr txBox="1"/>
          <p:nvPr/>
        </p:nvSpPr>
        <p:spPr>
          <a:xfrm>
            <a:off x="535781" y="2595758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Automated code generation and refactoring</a:t>
            </a:r>
          </a:p>
        </p:txBody>
      </p:sp>
      <p:sp>
        <p:nvSpPr>
          <p:cNvPr id="414" name="Text 16"/>
          <p:cNvSpPr txBox="1"/>
          <p:nvPr/>
        </p:nvSpPr>
        <p:spPr>
          <a:xfrm>
            <a:off x="535781" y="2785067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Automated testing and debugging</a:t>
            </a:r>
          </a:p>
        </p:txBody>
      </p:sp>
      <p:sp>
        <p:nvSpPr>
          <p:cNvPr id="415" name="Text 17"/>
          <p:cNvSpPr txBox="1"/>
          <p:nvPr/>
        </p:nvSpPr>
        <p:spPr>
          <a:xfrm>
            <a:off x="535781" y="2974380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Requirements engineering</a:t>
            </a:r>
          </a:p>
        </p:txBody>
      </p:sp>
      <p:sp>
        <p:nvSpPr>
          <p:cNvPr id="416" name="Text 18"/>
          <p:cNvSpPr txBox="1"/>
          <p:nvPr/>
        </p:nvSpPr>
        <p:spPr>
          <a:xfrm>
            <a:off x="535781" y="3163689"/>
            <a:ext cx="2286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DevOps and deployment automation</a:t>
            </a:r>
          </a:p>
        </p:txBody>
      </p:sp>
      <p:pic>
        <p:nvPicPr>
          <p:cNvPr id="417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78967" y="2786814"/>
            <a:ext cx="857253" cy="312793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hape 19"/>
          <p:cNvSpPr/>
          <p:nvPr/>
        </p:nvSpPr>
        <p:spPr>
          <a:xfrm>
            <a:off x="4643437" y="2185988"/>
            <a:ext cx="4214816" cy="122872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419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750594" y="2314575"/>
            <a:ext cx="150022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Text 20"/>
          <p:cNvSpPr txBox="1"/>
          <p:nvPr/>
        </p:nvSpPr>
        <p:spPr>
          <a:xfrm>
            <a:off x="4972048" y="2319776"/>
            <a:ext cx="1389687" cy="16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Scientific Research</a:t>
            </a:r>
          </a:p>
        </p:txBody>
      </p:sp>
      <p:sp>
        <p:nvSpPr>
          <p:cNvPr id="421" name="Text 21"/>
          <p:cNvSpPr txBox="1"/>
          <p:nvPr/>
        </p:nvSpPr>
        <p:spPr>
          <a:xfrm>
            <a:off x="4893469" y="2595758"/>
            <a:ext cx="2286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Automated scientific discovery</a:t>
            </a:r>
          </a:p>
        </p:txBody>
      </p:sp>
      <p:sp>
        <p:nvSpPr>
          <p:cNvPr id="422" name="Text 22"/>
          <p:cNvSpPr txBox="1"/>
          <p:nvPr/>
        </p:nvSpPr>
        <p:spPr>
          <a:xfrm>
            <a:off x="4893469" y="2785067"/>
            <a:ext cx="2286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Drug discovery and development</a:t>
            </a:r>
          </a:p>
        </p:txBody>
      </p:sp>
      <p:sp>
        <p:nvSpPr>
          <p:cNvPr id="423" name="Text 23"/>
          <p:cNvSpPr txBox="1"/>
          <p:nvPr/>
        </p:nvSpPr>
        <p:spPr>
          <a:xfrm>
            <a:off x="4893469" y="2974380"/>
            <a:ext cx="2286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Climate modeling and environmental science</a:t>
            </a:r>
          </a:p>
        </p:txBody>
      </p:sp>
      <p:sp>
        <p:nvSpPr>
          <p:cNvPr id="424" name="Text 24"/>
          <p:cNvSpPr txBox="1"/>
          <p:nvPr/>
        </p:nvSpPr>
        <p:spPr>
          <a:xfrm>
            <a:off x="4893469" y="3163689"/>
            <a:ext cx="2286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analysis and interpretation</a:t>
            </a:r>
          </a:p>
        </p:txBody>
      </p:sp>
      <p:pic>
        <p:nvPicPr>
          <p:cNvPr id="425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536656" y="2600325"/>
            <a:ext cx="857253" cy="68580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 25"/>
          <p:cNvSpPr txBox="1"/>
          <p:nvPr/>
        </p:nvSpPr>
        <p:spPr>
          <a:xfrm>
            <a:off x="0" y="4846649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427" name="TheAlphaLogo.svg" descr="TheAlphaLogo.sv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085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Text 0"/>
          <p:cNvSpPr txBox="1"/>
          <p:nvPr/>
        </p:nvSpPr>
        <p:spPr>
          <a:xfrm>
            <a:off x="250030" y="239427"/>
            <a:ext cx="8643940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Hands-on: Environment Setup</a:t>
            </a:r>
          </a:p>
        </p:txBody>
      </p:sp>
      <p:sp>
        <p:nvSpPr>
          <p:cNvPr id="431" name="Shape 1"/>
          <p:cNvSpPr/>
          <p:nvPr/>
        </p:nvSpPr>
        <p:spPr>
          <a:xfrm>
            <a:off x="285747" y="814386"/>
            <a:ext cx="4321974" cy="5750724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432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25" y="992979"/>
            <a:ext cx="178595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Text 2"/>
          <p:cNvSpPr txBox="1"/>
          <p:nvPr/>
        </p:nvSpPr>
        <p:spPr>
          <a:xfrm>
            <a:off x="678656" y="983894"/>
            <a:ext cx="2063957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Python Environment Setup</a:t>
            </a:r>
          </a:p>
        </p:txBody>
      </p:sp>
      <p:sp>
        <p:nvSpPr>
          <p:cNvPr id="434" name="Text 3"/>
          <p:cNvSpPr txBox="1"/>
          <p:nvPr/>
        </p:nvSpPr>
        <p:spPr>
          <a:xfrm>
            <a:off x="428622" y="1260487"/>
            <a:ext cx="410766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Ensure Python 3.8+ is installed, then create a virtual environment:</a:t>
            </a:r>
          </a:p>
        </p:txBody>
      </p:sp>
      <p:sp>
        <p:nvSpPr>
          <p:cNvPr id="435" name="Shape 4"/>
          <p:cNvSpPr/>
          <p:nvPr/>
        </p:nvSpPr>
        <p:spPr>
          <a:xfrm>
            <a:off x="428623" y="1485900"/>
            <a:ext cx="4036224" cy="1343025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36" name="Text 5"/>
          <p:cNvSpPr txBox="1"/>
          <p:nvPr/>
        </p:nvSpPr>
        <p:spPr>
          <a:xfrm>
            <a:off x="500062" y="1568846"/>
            <a:ext cx="175192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Create virtual environment</a:t>
            </a:r>
          </a:p>
        </p:txBody>
      </p:sp>
      <p:sp>
        <p:nvSpPr>
          <p:cNvPr id="437" name="Text 6"/>
          <p:cNvSpPr txBox="1"/>
          <p:nvPr/>
        </p:nvSpPr>
        <p:spPr>
          <a:xfrm>
            <a:off x="500060" y="1718866"/>
            <a:ext cx="15118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python3 -m venv venv_mas</a:t>
            </a:r>
          </a:p>
        </p:txBody>
      </p:sp>
      <p:sp>
        <p:nvSpPr>
          <p:cNvPr id="438" name="Text 7"/>
          <p:cNvSpPr txBox="1"/>
          <p:nvPr/>
        </p:nvSpPr>
        <p:spPr>
          <a:xfrm>
            <a:off x="500061" y="2018900"/>
            <a:ext cx="15718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Activate on macOS/Linux</a:t>
            </a:r>
          </a:p>
        </p:txBody>
      </p:sp>
      <p:sp>
        <p:nvSpPr>
          <p:cNvPr id="439" name="Text 8"/>
          <p:cNvSpPr txBox="1"/>
          <p:nvPr/>
        </p:nvSpPr>
        <p:spPr>
          <a:xfrm>
            <a:off x="500062" y="2168922"/>
            <a:ext cx="175192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source venv_mas/bin/activate</a:t>
            </a:r>
          </a:p>
        </p:txBody>
      </p:sp>
      <p:sp>
        <p:nvSpPr>
          <p:cNvPr id="440" name="Text 9"/>
          <p:cNvSpPr txBox="1"/>
          <p:nvPr/>
        </p:nvSpPr>
        <p:spPr>
          <a:xfrm>
            <a:off x="500062" y="2468958"/>
            <a:ext cx="133180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Activate on Windows</a:t>
            </a:r>
          </a:p>
        </p:txBody>
      </p:sp>
      <p:sp>
        <p:nvSpPr>
          <p:cNvPr id="441" name="Text 10"/>
          <p:cNvSpPr txBox="1"/>
          <p:nvPr/>
        </p:nvSpPr>
        <p:spPr>
          <a:xfrm>
            <a:off x="500062" y="2618975"/>
            <a:ext cx="16919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.\venv_mas\Scripts\activate</a:t>
            </a:r>
          </a:p>
        </p:txBody>
      </p:sp>
      <p:pic>
        <p:nvPicPr>
          <p:cNvPr id="442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625" y="2978942"/>
            <a:ext cx="142875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Text 11"/>
          <p:cNvSpPr txBox="1"/>
          <p:nvPr/>
        </p:nvSpPr>
        <p:spPr>
          <a:xfrm>
            <a:off x="642936" y="2969857"/>
            <a:ext cx="2723140" cy="16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Install LangChain and Dependencies</a:t>
            </a:r>
          </a:p>
        </p:txBody>
      </p:sp>
      <p:sp>
        <p:nvSpPr>
          <p:cNvPr id="444" name="Text 12"/>
          <p:cNvSpPr txBox="1"/>
          <p:nvPr/>
        </p:nvSpPr>
        <p:spPr>
          <a:xfrm>
            <a:off x="428622" y="3246450"/>
            <a:ext cx="410766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Install the required packages:</a:t>
            </a:r>
          </a:p>
        </p:txBody>
      </p:sp>
      <p:sp>
        <p:nvSpPr>
          <p:cNvPr id="445" name="Shape 13"/>
          <p:cNvSpPr/>
          <p:nvPr/>
        </p:nvSpPr>
        <p:spPr>
          <a:xfrm>
            <a:off x="428623" y="3471862"/>
            <a:ext cx="4036224" cy="1343028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46" name="Text 14"/>
          <p:cNvSpPr txBox="1"/>
          <p:nvPr/>
        </p:nvSpPr>
        <p:spPr>
          <a:xfrm>
            <a:off x="500061" y="3554807"/>
            <a:ext cx="10263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Install LangChain</a:t>
            </a:r>
          </a:p>
        </p:txBody>
      </p:sp>
      <p:sp>
        <p:nvSpPr>
          <p:cNvPr id="447" name="Text 15"/>
          <p:cNvSpPr txBox="1"/>
          <p:nvPr/>
        </p:nvSpPr>
        <p:spPr>
          <a:xfrm>
            <a:off x="500062" y="3704828"/>
            <a:ext cx="133180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pip install langchain</a:t>
            </a:r>
          </a:p>
        </p:txBody>
      </p:sp>
      <p:sp>
        <p:nvSpPr>
          <p:cNvPr id="448" name="Text 16"/>
          <p:cNvSpPr txBox="1"/>
          <p:nvPr/>
        </p:nvSpPr>
        <p:spPr>
          <a:xfrm>
            <a:off x="500062" y="4004866"/>
            <a:ext cx="247212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Install OpenAI (or other LLM provider)</a:t>
            </a:r>
          </a:p>
        </p:txBody>
      </p:sp>
      <p:sp>
        <p:nvSpPr>
          <p:cNvPr id="449" name="Text 17"/>
          <p:cNvSpPr txBox="1"/>
          <p:nvPr/>
        </p:nvSpPr>
        <p:spPr>
          <a:xfrm>
            <a:off x="500061" y="4154882"/>
            <a:ext cx="97297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pip install openai</a:t>
            </a:r>
          </a:p>
        </p:txBody>
      </p:sp>
      <p:sp>
        <p:nvSpPr>
          <p:cNvPr id="450" name="Text 18"/>
          <p:cNvSpPr txBox="1"/>
          <p:nvPr/>
        </p:nvSpPr>
        <p:spPr>
          <a:xfrm>
            <a:off x="500062" y="4454921"/>
            <a:ext cx="16319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Install additional tools</a:t>
            </a:r>
          </a:p>
        </p:txBody>
      </p:sp>
      <p:sp>
        <p:nvSpPr>
          <p:cNvPr id="451" name="Text 19"/>
          <p:cNvSpPr txBox="1"/>
          <p:nvPr/>
        </p:nvSpPr>
        <p:spPr>
          <a:xfrm>
            <a:off x="500062" y="4604941"/>
            <a:ext cx="133180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pip install wikipedia</a:t>
            </a:r>
          </a:p>
        </p:txBody>
      </p:sp>
      <p:pic>
        <p:nvPicPr>
          <p:cNvPr id="452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8625" y="4964905"/>
            <a:ext cx="142875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 20"/>
          <p:cNvSpPr txBox="1"/>
          <p:nvPr/>
        </p:nvSpPr>
        <p:spPr>
          <a:xfrm>
            <a:off x="642936" y="4955819"/>
            <a:ext cx="1336610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Set Up API Keys</a:t>
            </a:r>
          </a:p>
        </p:txBody>
      </p:sp>
      <p:sp>
        <p:nvSpPr>
          <p:cNvPr id="454" name="Text 21"/>
          <p:cNvSpPr txBox="1"/>
          <p:nvPr/>
        </p:nvSpPr>
        <p:spPr>
          <a:xfrm>
            <a:off x="428622" y="5232412"/>
            <a:ext cx="410766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Set your OpenAI API key as an environment variable:</a:t>
            </a:r>
          </a:p>
        </p:txBody>
      </p:sp>
      <p:sp>
        <p:nvSpPr>
          <p:cNvPr id="455" name="Shape 22"/>
          <p:cNvSpPr/>
          <p:nvPr/>
        </p:nvSpPr>
        <p:spPr>
          <a:xfrm>
            <a:off x="428623" y="5457823"/>
            <a:ext cx="4036224" cy="892973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56" name="Text 23"/>
          <p:cNvSpPr txBox="1"/>
          <p:nvPr/>
        </p:nvSpPr>
        <p:spPr>
          <a:xfrm>
            <a:off x="500062" y="5540771"/>
            <a:ext cx="8662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On macOS/Linux</a:t>
            </a:r>
          </a:p>
        </p:txBody>
      </p:sp>
      <p:sp>
        <p:nvSpPr>
          <p:cNvPr id="457" name="Text 24"/>
          <p:cNvSpPr txBox="1"/>
          <p:nvPr/>
        </p:nvSpPr>
        <p:spPr>
          <a:xfrm>
            <a:off x="500062" y="5690791"/>
            <a:ext cx="253215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export OPENAI_API_KEY="your-api-key-here"</a:t>
            </a:r>
          </a:p>
        </p:txBody>
      </p:sp>
      <p:sp>
        <p:nvSpPr>
          <p:cNvPr id="458" name="Text 25"/>
          <p:cNvSpPr txBox="1"/>
          <p:nvPr/>
        </p:nvSpPr>
        <p:spPr>
          <a:xfrm>
            <a:off x="500062" y="5990828"/>
            <a:ext cx="6528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On Windows</a:t>
            </a:r>
          </a:p>
        </p:txBody>
      </p:sp>
      <p:sp>
        <p:nvSpPr>
          <p:cNvPr id="459" name="Text 26"/>
          <p:cNvSpPr txBox="1"/>
          <p:nvPr/>
        </p:nvSpPr>
        <p:spPr>
          <a:xfrm>
            <a:off x="500063" y="6140846"/>
            <a:ext cx="223205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set OPENAI_API_KEY=your-api-key-here</a:t>
            </a:r>
          </a:p>
        </p:txBody>
      </p:sp>
      <p:pic>
        <p:nvPicPr>
          <p:cNvPr id="460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54203" y="2169105"/>
            <a:ext cx="3571878" cy="2555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01936" y="4892492"/>
            <a:ext cx="114303" cy="114303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Text 27"/>
          <p:cNvSpPr txBox="1"/>
          <p:nvPr/>
        </p:nvSpPr>
        <p:spPr>
          <a:xfrm>
            <a:off x="5173386" y="4900838"/>
            <a:ext cx="3576397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This environment will serve as the foundation for building multi-agent systems using various frameworks.</a:t>
            </a:r>
          </a:p>
        </p:txBody>
      </p:sp>
      <p:sp>
        <p:nvSpPr>
          <p:cNvPr id="463" name="Text 28"/>
          <p:cNvSpPr txBox="1"/>
          <p:nvPr/>
        </p:nvSpPr>
        <p:spPr>
          <a:xfrm>
            <a:off x="0" y="6554006"/>
            <a:ext cx="914400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464" name="TheAlphaLogo.svg" descr="TheAlphaLogo.sv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529263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Text 0"/>
          <p:cNvSpPr txBox="1"/>
          <p:nvPr/>
        </p:nvSpPr>
        <p:spPr>
          <a:xfrm>
            <a:off x="321293" y="239932"/>
            <a:ext cx="8643943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Basic Agent Creation</a:t>
            </a:r>
          </a:p>
        </p:txBody>
      </p:sp>
      <p:sp>
        <p:nvSpPr>
          <p:cNvPr id="468" name="Shape 1"/>
          <p:cNvSpPr/>
          <p:nvPr/>
        </p:nvSpPr>
        <p:spPr>
          <a:xfrm>
            <a:off x="285750" y="814385"/>
            <a:ext cx="8572500" cy="4429130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469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25" y="992979"/>
            <a:ext cx="178595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Text 2"/>
          <p:cNvSpPr txBox="1"/>
          <p:nvPr/>
        </p:nvSpPr>
        <p:spPr>
          <a:xfrm>
            <a:off x="678654" y="983894"/>
            <a:ext cx="2495295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Creating a Simple LangChain Agent</a:t>
            </a:r>
          </a:p>
        </p:txBody>
      </p:sp>
      <p:sp>
        <p:nvSpPr>
          <p:cNvPr id="471" name="Shape 3"/>
          <p:cNvSpPr/>
          <p:nvPr/>
        </p:nvSpPr>
        <p:spPr>
          <a:xfrm>
            <a:off x="428625" y="1243010"/>
            <a:ext cx="8286750" cy="3571880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72" name="Text 4"/>
          <p:cNvSpPr txBox="1"/>
          <p:nvPr/>
        </p:nvSpPr>
        <p:spPr>
          <a:xfrm>
            <a:off x="535781" y="1356320"/>
            <a:ext cx="17519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Import necessary libraries</a:t>
            </a:r>
          </a:p>
        </p:txBody>
      </p:sp>
      <p:sp>
        <p:nvSpPr>
          <p:cNvPr id="473" name="Text 5"/>
          <p:cNvSpPr txBox="1"/>
          <p:nvPr/>
        </p:nvSpPr>
        <p:spPr>
          <a:xfrm>
            <a:off x="535781" y="1496320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74" name="Text 6"/>
          <p:cNvSpPr txBox="1"/>
          <p:nvPr/>
        </p:nvSpPr>
        <p:spPr>
          <a:xfrm>
            <a:off x="895898" y="1496320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os</a:t>
            </a:r>
          </a:p>
        </p:txBody>
      </p:sp>
      <p:sp>
        <p:nvSpPr>
          <p:cNvPr id="475" name="Text 7"/>
          <p:cNvSpPr txBox="1"/>
          <p:nvPr/>
        </p:nvSpPr>
        <p:spPr>
          <a:xfrm>
            <a:off x="535781" y="1636322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76" name="Text 8"/>
          <p:cNvSpPr txBox="1"/>
          <p:nvPr/>
        </p:nvSpPr>
        <p:spPr>
          <a:xfrm>
            <a:off x="775849" y="1636322"/>
            <a:ext cx="8662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langchain.agents</a:t>
            </a:r>
          </a:p>
        </p:txBody>
      </p:sp>
      <p:sp>
        <p:nvSpPr>
          <p:cNvPr id="477" name="Text 9"/>
          <p:cNvSpPr txBox="1"/>
          <p:nvPr/>
        </p:nvSpPr>
        <p:spPr>
          <a:xfrm>
            <a:off x="1856175" y="1636322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78" name="Text 10"/>
          <p:cNvSpPr txBox="1"/>
          <p:nvPr/>
        </p:nvSpPr>
        <p:spPr>
          <a:xfrm>
            <a:off x="2216293" y="1636322"/>
            <a:ext cx="211203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AgentExecutor, create_react_agent</a:t>
            </a:r>
          </a:p>
        </p:txBody>
      </p:sp>
      <p:sp>
        <p:nvSpPr>
          <p:cNvPr id="479" name="Text 11"/>
          <p:cNvSpPr txBox="1"/>
          <p:nvPr/>
        </p:nvSpPr>
        <p:spPr>
          <a:xfrm>
            <a:off x="535781" y="1776321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80" name="Text 12"/>
          <p:cNvSpPr txBox="1"/>
          <p:nvPr/>
        </p:nvSpPr>
        <p:spPr>
          <a:xfrm>
            <a:off x="775847" y="1776321"/>
            <a:ext cx="151185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langchain_core.prompts</a:t>
            </a:r>
          </a:p>
        </p:txBody>
      </p:sp>
      <p:sp>
        <p:nvSpPr>
          <p:cNvPr id="481" name="Text 13"/>
          <p:cNvSpPr txBox="1"/>
          <p:nvPr/>
        </p:nvSpPr>
        <p:spPr>
          <a:xfrm>
            <a:off x="2216262" y="1776321"/>
            <a:ext cx="3327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82" name="Text 14"/>
          <p:cNvSpPr txBox="1"/>
          <p:nvPr/>
        </p:nvSpPr>
        <p:spPr>
          <a:xfrm>
            <a:off x="2576382" y="1776321"/>
            <a:ext cx="7595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PromptTemplate</a:t>
            </a:r>
          </a:p>
        </p:txBody>
      </p:sp>
      <p:sp>
        <p:nvSpPr>
          <p:cNvPr id="483" name="Text 15"/>
          <p:cNvSpPr txBox="1"/>
          <p:nvPr/>
        </p:nvSpPr>
        <p:spPr>
          <a:xfrm>
            <a:off x="535781" y="1916321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84" name="Text 16"/>
          <p:cNvSpPr txBox="1"/>
          <p:nvPr/>
        </p:nvSpPr>
        <p:spPr>
          <a:xfrm>
            <a:off x="775849" y="1916321"/>
            <a:ext cx="8662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langchain_openai</a:t>
            </a:r>
          </a:p>
        </p:txBody>
      </p:sp>
      <p:sp>
        <p:nvSpPr>
          <p:cNvPr id="485" name="Text 17"/>
          <p:cNvSpPr txBox="1"/>
          <p:nvPr/>
        </p:nvSpPr>
        <p:spPr>
          <a:xfrm>
            <a:off x="1856175" y="1916321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86" name="Text 18"/>
          <p:cNvSpPr txBox="1"/>
          <p:nvPr/>
        </p:nvSpPr>
        <p:spPr>
          <a:xfrm>
            <a:off x="2216293" y="1916321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OpenAI</a:t>
            </a:r>
          </a:p>
        </p:txBody>
      </p:sp>
      <p:sp>
        <p:nvSpPr>
          <p:cNvPr id="487" name="Text 19"/>
          <p:cNvSpPr txBox="1"/>
          <p:nvPr/>
        </p:nvSpPr>
        <p:spPr>
          <a:xfrm>
            <a:off x="535781" y="2056324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88" name="Text 20"/>
          <p:cNvSpPr txBox="1"/>
          <p:nvPr/>
        </p:nvSpPr>
        <p:spPr>
          <a:xfrm>
            <a:off x="775849" y="2056324"/>
            <a:ext cx="16919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langchain_community.tools</a:t>
            </a:r>
          </a:p>
        </p:txBody>
      </p:sp>
      <p:sp>
        <p:nvSpPr>
          <p:cNvPr id="489" name="Text 21"/>
          <p:cNvSpPr txBox="1"/>
          <p:nvPr/>
        </p:nvSpPr>
        <p:spPr>
          <a:xfrm>
            <a:off x="2396337" y="2056324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90" name="Text 22"/>
          <p:cNvSpPr txBox="1"/>
          <p:nvPr/>
        </p:nvSpPr>
        <p:spPr>
          <a:xfrm>
            <a:off x="2756454" y="2056324"/>
            <a:ext cx="91962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WikipediaQueryRun</a:t>
            </a:r>
          </a:p>
        </p:txBody>
      </p:sp>
      <p:sp>
        <p:nvSpPr>
          <p:cNvPr id="491" name="Text 23"/>
          <p:cNvSpPr txBox="1"/>
          <p:nvPr/>
        </p:nvSpPr>
        <p:spPr>
          <a:xfrm>
            <a:off x="535781" y="2196325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</a:t>
            </a:r>
          </a:p>
        </p:txBody>
      </p:sp>
      <p:sp>
        <p:nvSpPr>
          <p:cNvPr id="492" name="Text 24"/>
          <p:cNvSpPr txBox="1"/>
          <p:nvPr/>
        </p:nvSpPr>
        <p:spPr>
          <a:xfrm>
            <a:off x="775848" y="2196325"/>
            <a:ext cx="19319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langchain_community.utilities</a:t>
            </a:r>
          </a:p>
        </p:txBody>
      </p:sp>
      <p:sp>
        <p:nvSpPr>
          <p:cNvPr id="493" name="Text 25"/>
          <p:cNvSpPr txBox="1"/>
          <p:nvPr/>
        </p:nvSpPr>
        <p:spPr>
          <a:xfrm>
            <a:off x="2636404" y="2196325"/>
            <a:ext cx="3327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494" name="Text 26"/>
          <p:cNvSpPr txBox="1"/>
          <p:nvPr/>
        </p:nvSpPr>
        <p:spPr>
          <a:xfrm>
            <a:off x="2996524" y="2196325"/>
            <a:ext cx="10263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WikipediaAPIWrapper</a:t>
            </a:r>
          </a:p>
        </p:txBody>
      </p:sp>
      <p:sp>
        <p:nvSpPr>
          <p:cNvPr id="495" name="Text 27"/>
          <p:cNvSpPr txBox="1"/>
          <p:nvPr/>
        </p:nvSpPr>
        <p:spPr>
          <a:xfrm>
            <a:off x="535779" y="2476325"/>
            <a:ext cx="107967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Initialize the LLM</a:t>
            </a:r>
          </a:p>
        </p:txBody>
      </p:sp>
      <p:sp>
        <p:nvSpPr>
          <p:cNvPr id="496" name="Text 28"/>
          <p:cNvSpPr txBox="1"/>
          <p:nvPr/>
        </p:nvSpPr>
        <p:spPr>
          <a:xfrm>
            <a:off x="535780" y="2616324"/>
            <a:ext cx="16919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llm = OpenAI(temperature=0)</a:t>
            </a:r>
          </a:p>
        </p:txBody>
      </p:sp>
      <p:sp>
        <p:nvSpPr>
          <p:cNvPr id="497" name="Text 29"/>
          <p:cNvSpPr txBox="1"/>
          <p:nvPr/>
        </p:nvSpPr>
        <p:spPr>
          <a:xfrm>
            <a:off x="535779" y="2896329"/>
            <a:ext cx="193199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Initialize the Wikipedia tool</a:t>
            </a:r>
          </a:p>
        </p:txBody>
      </p:sp>
      <p:sp>
        <p:nvSpPr>
          <p:cNvPr id="498" name="Text 30"/>
          <p:cNvSpPr txBox="1"/>
          <p:nvPr/>
        </p:nvSpPr>
        <p:spPr>
          <a:xfrm>
            <a:off x="535781" y="3036329"/>
            <a:ext cx="391254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wikipedia = WikipediaQueryRun(api_wrapper=WikipediaAPIWrapper())</a:t>
            </a:r>
          </a:p>
        </p:txBody>
      </p:sp>
      <p:sp>
        <p:nvSpPr>
          <p:cNvPr id="499" name="Text 31"/>
          <p:cNvSpPr txBox="1"/>
          <p:nvPr/>
        </p:nvSpPr>
        <p:spPr>
          <a:xfrm>
            <a:off x="535779" y="3176328"/>
            <a:ext cx="10263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tools = [wikipedia]</a:t>
            </a:r>
          </a:p>
        </p:txBody>
      </p:sp>
      <p:sp>
        <p:nvSpPr>
          <p:cNvPr id="500" name="Text 32"/>
          <p:cNvSpPr txBox="1"/>
          <p:nvPr/>
        </p:nvSpPr>
        <p:spPr>
          <a:xfrm>
            <a:off x="535779" y="3456332"/>
            <a:ext cx="259218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Define the prompt template for the agent</a:t>
            </a:r>
          </a:p>
        </p:txBody>
      </p:sp>
      <p:sp>
        <p:nvSpPr>
          <p:cNvPr id="501" name="Text 33"/>
          <p:cNvSpPr txBox="1"/>
          <p:nvPr/>
        </p:nvSpPr>
        <p:spPr>
          <a:xfrm>
            <a:off x="535779" y="3596332"/>
            <a:ext cx="205201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prompt_template = PromptTemplate.</a:t>
            </a:r>
          </a:p>
        </p:txBody>
      </p:sp>
      <p:sp>
        <p:nvSpPr>
          <p:cNvPr id="502" name="Text 34"/>
          <p:cNvSpPr txBox="1"/>
          <p:nvPr/>
        </p:nvSpPr>
        <p:spPr>
          <a:xfrm>
            <a:off x="2516358" y="3596332"/>
            <a:ext cx="70623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3498DB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from_template</a:t>
            </a:r>
          </a:p>
        </p:txBody>
      </p:sp>
      <p:sp>
        <p:nvSpPr>
          <p:cNvPr id="503" name="Text 35"/>
          <p:cNvSpPr txBox="1"/>
          <p:nvPr/>
        </p:nvSpPr>
        <p:spPr>
          <a:xfrm>
            <a:off x="3296589" y="3596332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</a:t>
            </a:r>
          </a:p>
        </p:txBody>
      </p:sp>
      <p:sp>
        <p:nvSpPr>
          <p:cNvPr id="504" name="Text 36"/>
          <p:cNvSpPr txBox="1"/>
          <p:nvPr/>
        </p:nvSpPr>
        <p:spPr>
          <a:xfrm>
            <a:off x="3356614" y="3596332"/>
            <a:ext cx="1727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"""</a:t>
            </a:r>
          </a:p>
        </p:txBody>
      </p:sp>
      <p:sp>
        <p:nvSpPr>
          <p:cNvPr id="505" name="Text 37"/>
          <p:cNvSpPr txBox="1"/>
          <p:nvPr/>
        </p:nvSpPr>
        <p:spPr>
          <a:xfrm>
            <a:off x="535780" y="3736333"/>
            <a:ext cx="529296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Answer the following questions as best you can. You have access to the following tools:</a:t>
            </a:r>
          </a:p>
        </p:txBody>
      </p:sp>
      <p:sp>
        <p:nvSpPr>
          <p:cNvPr id="506" name="Text 38"/>
          <p:cNvSpPr txBox="1"/>
          <p:nvPr/>
        </p:nvSpPr>
        <p:spPr>
          <a:xfrm>
            <a:off x="535781" y="4016335"/>
            <a:ext cx="3861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{tools}</a:t>
            </a:r>
          </a:p>
        </p:txBody>
      </p:sp>
      <p:sp>
        <p:nvSpPr>
          <p:cNvPr id="507" name="Text 39"/>
          <p:cNvSpPr txBox="1"/>
          <p:nvPr/>
        </p:nvSpPr>
        <p:spPr>
          <a:xfrm>
            <a:off x="535778" y="4296335"/>
            <a:ext cx="15718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Use the following format:</a:t>
            </a:r>
          </a:p>
        </p:txBody>
      </p:sp>
      <p:sp>
        <p:nvSpPr>
          <p:cNvPr id="508" name="Text 40"/>
          <p:cNvSpPr txBox="1"/>
          <p:nvPr/>
        </p:nvSpPr>
        <p:spPr>
          <a:xfrm>
            <a:off x="535781" y="4576338"/>
            <a:ext cx="289227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Question: the input question you want to answer</a:t>
            </a:r>
          </a:p>
        </p:txBody>
      </p:sp>
      <p:sp>
        <p:nvSpPr>
          <p:cNvPr id="509" name="Text 41"/>
          <p:cNvSpPr txBox="1"/>
          <p:nvPr/>
        </p:nvSpPr>
        <p:spPr>
          <a:xfrm>
            <a:off x="535779" y="4716338"/>
            <a:ext cx="30122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Thought: you should always think about what to do</a:t>
            </a:r>
          </a:p>
        </p:txBody>
      </p:sp>
      <p:sp>
        <p:nvSpPr>
          <p:cNvPr id="510" name="Text 42"/>
          <p:cNvSpPr txBox="1"/>
          <p:nvPr/>
        </p:nvSpPr>
        <p:spPr>
          <a:xfrm>
            <a:off x="535778" y="4856338"/>
            <a:ext cx="36124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Action: the action to take, should be one of [{tool_names}]</a:t>
            </a:r>
          </a:p>
        </p:txBody>
      </p:sp>
      <p:sp>
        <p:nvSpPr>
          <p:cNvPr id="511" name="Text 43"/>
          <p:cNvSpPr txBox="1"/>
          <p:nvPr/>
        </p:nvSpPr>
        <p:spPr>
          <a:xfrm>
            <a:off x="535781" y="4996338"/>
            <a:ext cx="22920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Action Input: the input to the action</a:t>
            </a:r>
          </a:p>
        </p:txBody>
      </p:sp>
      <p:sp>
        <p:nvSpPr>
          <p:cNvPr id="512" name="Text 44"/>
          <p:cNvSpPr txBox="1"/>
          <p:nvPr/>
        </p:nvSpPr>
        <p:spPr>
          <a:xfrm>
            <a:off x="535781" y="5136341"/>
            <a:ext cx="22920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Observation: the result of the action</a:t>
            </a:r>
          </a:p>
        </p:txBody>
      </p:sp>
      <p:sp>
        <p:nvSpPr>
          <p:cNvPr id="513" name="Text 45"/>
          <p:cNvSpPr txBox="1"/>
          <p:nvPr/>
        </p:nvSpPr>
        <p:spPr>
          <a:xfrm>
            <a:off x="535781" y="5276341"/>
            <a:ext cx="421263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... (this Thought/Action/Action Input/Observation can repeat N times)</a:t>
            </a:r>
          </a:p>
        </p:txBody>
      </p:sp>
      <p:sp>
        <p:nvSpPr>
          <p:cNvPr id="514" name="Text 46"/>
          <p:cNvSpPr txBox="1"/>
          <p:nvPr/>
        </p:nvSpPr>
        <p:spPr>
          <a:xfrm>
            <a:off x="535781" y="5416341"/>
            <a:ext cx="223205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Thought: I now know the final answer</a:t>
            </a:r>
          </a:p>
        </p:txBody>
      </p:sp>
      <p:sp>
        <p:nvSpPr>
          <p:cNvPr id="515" name="Text 47"/>
          <p:cNvSpPr txBox="1"/>
          <p:nvPr/>
        </p:nvSpPr>
        <p:spPr>
          <a:xfrm>
            <a:off x="535779" y="5556343"/>
            <a:ext cx="37325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Final Answer: the final answer to the original input question</a:t>
            </a:r>
          </a:p>
        </p:txBody>
      </p:sp>
      <p:sp>
        <p:nvSpPr>
          <p:cNvPr id="516" name="Text 48"/>
          <p:cNvSpPr txBox="1"/>
          <p:nvPr/>
        </p:nvSpPr>
        <p:spPr>
          <a:xfrm>
            <a:off x="535781" y="5836344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Begin!</a:t>
            </a:r>
          </a:p>
        </p:txBody>
      </p:sp>
      <p:sp>
        <p:nvSpPr>
          <p:cNvPr id="517" name="Text 49"/>
          <p:cNvSpPr txBox="1"/>
          <p:nvPr/>
        </p:nvSpPr>
        <p:spPr>
          <a:xfrm>
            <a:off x="535781" y="6116346"/>
            <a:ext cx="91962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Question: {input}</a:t>
            </a:r>
          </a:p>
        </p:txBody>
      </p:sp>
      <p:sp>
        <p:nvSpPr>
          <p:cNvPr id="518" name="Text 50"/>
          <p:cNvSpPr txBox="1"/>
          <p:nvPr/>
        </p:nvSpPr>
        <p:spPr>
          <a:xfrm>
            <a:off x="535781" y="6256347"/>
            <a:ext cx="16319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Thought:{agent_scratchpad}</a:t>
            </a:r>
          </a:p>
        </p:txBody>
      </p:sp>
      <p:sp>
        <p:nvSpPr>
          <p:cNvPr id="519" name="Text 51"/>
          <p:cNvSpPr txBox="1"/>
          <p:nvPr/>
        </p:nvSpPr>
        <p:spPr>
          <a:xfrm>
            <a:off x="535781" y="6396347"/>
            <a:ext cx="1727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"""</a:t>
            </a:r>
          </a:p>
        </p:txBody>
      </p:sp>
      <p:sp>
        <p:nvSpPr>
          <p:cNvPr id="520" name="Text 52"/>
          <p:cNvSpPr txBox="1"/>
          <p:nvPr/>
        </p:nvSpPr>
        <p:spPr>
          <a:xfrm>
            <a:off x="715853" y="639634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521" name="Text 53"/>
          <p:cNvSpPr txBox="1"/>
          <p:nvPr/>
        </p:nvSpPr>
        <p:spPr>
          <a:xfrm>
            <a:off x="535779" y="6676349"/>
            <a:ext cx="9729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Create the agent</a:t>
            </a:r>
          </a:p>
        </p:txBody>
      </p:sp>
      <p:sp>
        <p:nvSpPr>
          <p:cNvPr id="522" name="Text 54"/>
          <p:cNvSpPr txBox="1"/>
          <p:nvPr/>
        </p:nvSpPr>
        <p:spPr>
          <a:xfrm>
            <a:off x="535779" y="6816349"/>
            <a:ext cx="33724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agent = create_react_agent(llm, tools, prompt_template)</a:t>
            </a:r>
          </a:p>
        </p:txBody>
      </p:sp>
      <p:sp>
        <p:nvSpPr>
          <p:cNvPr id="523" name="Text 55"/>
          <p:cNvSpPr txBox="1"/>
          <p:nvPr/>
        </p:nvSpPr>
        <p:spPr>
          <a:xfrm>
            <a:off x="535780" y="7096351"/>
            <a:ext cx="16919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Create the agent executor</a:t>
            </a:r>
          </a:p>
        </p:txBody>
      </p:sp>
      <p:sp>
        <p:nvSpPr>
          <p:cNvPr id="524" name="Text 56"/>
          <p:cNvSpPr txBox="1"/>
          <p:nvPr/>
        </p:nvSpPr>
        <p:spPr>
          <a:xfrm>
            <a:off x="535778" y="7236352"/>
            <a:ext cx="39725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agent_executor = AgentExecutor(agent=agent, tools=tools, verbose=</a:t>
            </a:r>
          </a:p>
        </p:txBody>
      </p:sp>
      <p:sp>
        <p:nvSpPr>
          <p:cNvPr id="525" name="Text 57"/>
          <p:cNvSpPr txBox="1"/>
          <p:nvPr/>
        </p:nvSpPr>
        <p:spPr>
          <a:xfrm>
            <a:off x="4436910" y="7236352"/>
            <a:ext cx="2260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526" name="Text 58"/>
          <p:cNvSpPr txBox="1"/>
          <p:nvPr/>
        </p:nvSpPr>
        <p:spPr>
          <a:xfrm>
            <a:off x="4676980" y="7236352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527" name="Text 59"/>
          <p:cNvSpPr txBox="1"/>
          <p:nvPr/>
        </p:nvSpPr>
        <p:spPr>
          <a:xfrm>
            <a:off x="535779" y="7516352"/>
            <a:ext cx="81293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7F8C8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# Run the agent</a:t>
            </a:r>
          </a:p>
        </p:txBody>
      </p:sp>
      <p:sp>
        <p:nvSpPr>
          <p:cNvPr id="528" name="Text 60"/>
          <p:cNvSpPr txBox="1"/>
          <p:nvPr/>
        </p:nvSpPr>
        <p:spPr>
          <a:xfrm>
            <a:off x="535781" y="7656354"/>
            <a:ext cx="2794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3498DB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print</a:t>
            </a:r>
          </a:p>
        </p:txBody>
      </p:sp>
      <p:sp>
        <p:nvSpPr>
          <p:cNvPr id="529" name="Text 61"/>
          <p:cNvSpPr txBox="1"/>
          <p:nvPr/>
        </p:nvSpPr>
        <p:spPr>
          <a:xfrm>
            <a:off x="835875" y="7656354"/>
            <a:ext cx="8662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(agent_executor.</a:t>
            </a:r>
          </a:p>
        </p:txBody>
      </p:sp>
      <p:sp>
        <p:nvSpPr>
          <p:cNvPr id="530" name="Text 62"/>
          <p:cNvSpPr txBox="1"/>
          <p:nvPr/>
        </p:nvSpPr>
        <p:spPr>
          <a:xfrm>
            <a:off x="1796151" y="7656354"/>
            <a:ext cx="3327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3498DB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invoke</a:t>
            </a:r>
          </a:p>
        </p:txBody>
      </p:sp>
      <p:sp>
        <p:nvSpPr>
          <p:cNvPr id="531" name="Text 63"/>
          <p:cNvSpPr txBox="1"/>
          <p:nvPr/>
        </p:nvSpPr>
        <p:spPr>
          <a:xfrm>
            <a:off x="2156267" y="765635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({</a:t>
            </a:r>
          </a:p>
        </p:txBody>
      </p:sp>
      <p:sp>
        <p:nvSpPr>
          <p:cNvPr id="532" name="Text 64"/>
          <p:cNvSpPr txBox="1"/>
          <p:nvPr/>
        </p:nvSpPr>
        <p:spPr>
          <a:xfrm>
            <a:off x="2276317" y="7656354"/>
            <a:ext cx="3861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"input"</a:t>
            </a:r>
          </a:p>
        </p:txBody>
      </p:sp>
      <p:sp>
        <p:nvSpPr>
          <p:cNvPr id="533" name="Text 65"/>
          <p:cNvSpPr txBox="1"/>
          <p:nvPr/>
        </p:nvSpPr>
        <p:spPr>
          <a:xfrm>
            <a:off x="2696459" y="765635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34" name="Text 66"/>
          <p:cNvSpPr txBox="1"/>
          <p:nvPr/>
        </p:nvSpPr>
        <p:spPr>
          <a:xfrm>
            <a:off x="2816505" y="7656354"/>
            <a:ext cx="1991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"What is the capital of France?"</a:t>
            </a:r>
          </a:p>
        </p:txBody>
      </p:sp>
      <p:sp>
        <p:nvSpPr>
          <p:cNvPr id="535" name="Text 67"/>
          <p:cNvSpPr txBox="1"/>
          <p:nvPr/>
        </p:nvSpPr>
        <p:spPr>
          <a:xfrm>
            <a:off x="4737060" y="7656354"/>
            <a:ext cx="1727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ECF0F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}))</a:t>
            </a:r>
          </a:p>
        </p:txBody>
      </p:sp>
      <p:pic>
        <p:nvPicPr>
          <p:cNvPr id="536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625" y="4954191"/>
            <a:ext cx="85725" cy="114303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Text 68"/>
          <p:cNvSpPr txBox="1"/>
          <p:nvPr/>
        </p:nvSpPr>
        <p:spPr>
          <a:xfrm>
            <a:off x="571500" y="4946663"/>
            <a:ext cx="7687289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This example creates a simple agent that can use Wikipedia to answer questions. You can extend it by adding more tools and customizing the prompt.</a:t>
            </a:r>
          </a:p>
        </p:txBody>
      </p:sp>
      <p:sp>
        <p:nvSpPr>
          <p:cNvPr id="538" name="Text 69"/>
          <p:cNvSpPr txBox="1"/>
          <p:nvPr/>
        </p:nvSpPr>
        <p:spPr>
          <a:xfrm>
            <a:off x="0" y="5232412"/>
            <a:ext cx="914400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539" name="TheAlphaLogo.svg" descr="TheAlphaLogo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Conclusion</a:t>
            </a:r>
          </a:p>
        </p:txBody>
      </p:sp>
      <p:pic>
        <p:nvPicPr>
          <p:cNvPr id="54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1153716"/>
            <a:ext cx="171450" cy="171453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ext 1"/>
          <p:cNvSpPr txBox="1"/>
          <p:nvPr/>
        </p:nvSpPr>
        <p:spPr>
          <a:xfrm>
            <a:off x="564354" y="1181686"/>
            <a:ext cx="3793335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enable complex problem-solving through collaboration of specialized AI agents.</a:t>
            </a:r>
          </a:p>
        </p:txBody>
      </p:sp>
      <p:pic>
        <p:nvPicPr>
          <p:cNvPr id="545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1682350"/>
            <a:ext cx="171450" cy="171453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Text 2"/>
          <p:cNvSpPr txBox="1"/>
          <p:nvPr/>
        </p:nvSpPr>
        <p:spPr>
          <a:xfrm>
            <a:off x="564354" y="1710325"/>
            <a:ext cx="3793335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Different frameworks (LangChain, LangGraph, AutoGen, CrewAI) offer unique approaches to building agent systems.</a:t>
            </a:r>
          </a:p>
        </p:txBody>
      </p:sp>
      <p:pic>
        <p:nvPicPr>
          <p:cNvPr id="547" name="Image 4" descr="Imag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2210991"/>
            <a:ext cx="171450" cy="171453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ext 3"/>
          <p:cNvSpPr txBox="1"/>
          <p:nvPr/>
        </p:nvSpPr>
        <p:spPr>
          <a:xfrm>
            <a:off x="564354" y="2238961"/>
            <a:ext cx="3793335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Applications span across business, cybersecurity, finance, software development, and scientific research.</a:t>
            </a:r>
          </a:p>
        </p:txBody>
      </p:sp>
      <p:pic>
        <p:nvPicPr>
          <p:cNvPr id="549" name="Image 5" descr="Imag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2739625"/>
            <a:ext cx="171450" cy="171453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 4"/>
          <p:cNvSpPr txBox="1"/>
          <p:nvPr/>
        </p:nvSpPr>
        <p:spPr>
          <a:xfrm>
            <a:off x="564354" y="2767600"/>
            <a:ext cx="3793335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Building even simple agents requires understanding of LLMs, tools, and orchestration patterns.</a:t>
            </a:r>
          </a:p>
        </p:txBody>
      </p:sp>
      <p:sp>
        <p:nvSpPr>
          <p:cNvPr id="551" name="Shape 5"/>
          <p:cNvSpPr/>
          <p:nvPr/>
        </p:nvSpPr>
        <p:spPr>
          <a:xfrm>
            <a:off x="4500562" y="885824"/>
            <a:ext cx="4357691" cy="2621760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52" name="Text 6"/>
          <p:cNvSpPr txBox="1"/>
          <p:nvPr/>
        </p:nvSpPr>
        <p:spPr>
          <a:xfrm>
            <a:off x="4679155" y="1093799"/>
            <a:ext cx="4071940" cy="198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13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Next Steps</a:t>
            </a:r>
          </a:p>
        </p:txBody>
      </p:sp>
      <p:sp>
        <p:nvSpPr>
          <p:cNvPr id="553" name="Shape 7"/>
          <p:cNvSpPr/>
          <p:nvPr/>
        </p:nvSpPr>
        <p:spPr>
          <a:xfrm>
            <a:off x="4679155" y="1528762"/>
            <a:ext cx="203491" cy="214319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54" name="Text 8"/>
          <p:cNvSpPr txBox="1"/>
          <p:nvPr/>
        </p:nvSpPr>
        <p:spPr>
          <a:xfrm>
            <a:off x="4679155" y="1567726"/>
            <a:ext cx="127001" cy="1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55" name="Text 9"/>
          <p:cNvSpPr txBox="1"/>
          <p:nvPr/>
        </p:nvSpPr>
        <p:spPr>
          <a:xfrm>
            <a:off x="4989798" y="1497819"/>
            <a:ext cx="3761299" cy="27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Experiment with different agent architectures (hierarchical, peer-to-peer, etc.)</a:t>
            </a:r>
          </a:p>
        </p:txBody>
      </p:sp>
      <p:sp>
        <p:nvSpPr>
          <p:cNvPr id="556" name="Shape 10"/>
          <p:cNvSpPr/>
          <p:nvPr/>
        </p:nvSpPr>
        <p:spPr>
          <a:xfrm>
            <a:off x="4679155" y="1914524"/>
            <a:ext cx="214319" cy="214317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57" name="Text 11"/>
          <p:cNvSpPr txBox="1"/>
          <p:nvPr/>
        </p:nvSpPr>
        <p:spPr>
          <a:xfrm>
            <a:off x="4679155" y="1953489"/>
            <a:ext cx="127001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58" name="Text 12"/>
          <p:cNvSpPr txBox="1"/>
          <p:nvPr/>
        </p:nvSpPr>
        <p:spPr>
          <a:xfrm>
            <a:off x="5000622" y="1953430"/>
            <a:ext cx="2708379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Integrate custom tools to enhance agent capabilities</a:t>
            </a:r>
          </a:p>
        </p:txBody>
      </p:sp>
      <p:sp>
        <p:nvSpPr>
          <p:cNvPr id="559" name="Shape 13"/>
          <p:cNvSpPr/>
          <p:nvPr/>
        </p:nvSpPr>
        <p:spPr>
          <a:xfrm>
            <a:off x="4679155" y="2300288"/>
            <a:ext cx="190431" cy="214319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60" name="Text 14"/>
          <p:cNvSpPr txBox="1"/>
          <p:nvPr/>
        </p:nvSpPr>
        <p:spPr>
          <a:xfrm>
            <a:off x="4679155" y="2339251"/>
            <a:ext cx="127001" cy="1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61" name="Text 15"/>
          <p:cNvSpPr txBox="1"/>
          <p:nvPr/>
        </p:nvSpPr>
        <p:spPr>
          <a:xfrm>
            <a:off x="4976738" y="2269343"/>
            <a:ext cx="3774357" cy="27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Implement memory and context management for more coherent agent interactions</a:t>
            </a:r>
          </a:p>
        </p:txBody>
      </p:sp>
      <p:sp>
        <p:nvSpPr>
          <p:cNvPr id="562" name="Shape 16"/>
          <p:cNvSpPr/>
          <p:nvPr/>
        </p:nvSpPr>
        <p:spPr>
          <a:xfrm>
            <a:off x="4679155" y="2686049"/>
            <a:ext cx="214319" cy="214317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63" name="Text 17"/>
          <p:cNvSpPr txBox="1"/>
          <p:nvPr/>
        </p:nvSpPr>
        <p:spPr>
          <a:xfrm>
            <a:off x="4679155" y="2725014"/>
            <a:ext cx="127001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64" name="Text 18"/>
          <p:cNvSpPr txBox="1"/>
          <p:nvPr/>
        </p:nvSpPr>
        <p:spPr>
          <a:xfrm>
            <a:off x="5000623" y="2724955"/>
            <a:ext cx="3127125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Explore multi-agent systems for specific domain applications</a:t>
            </a:r>
          </a:p>
        </p:txBody>
      </p:sp>
      <p:sp>
        <p:nvSpPr>
          <p:cNvPr id="565" name="Shape 19"/>
          <p:cNvSpPr/>
          <p:nvPr/>
        </p:nvSpPr>
        <p:spPr>
          <a:xfrm>
            <a:off x="4679155" y="3007517"/>
            <a:ext cx="214319" cy="214319"/>
          </a:xfrm>
          <a:prstGeom prst="ellipse">
            <a:avLst/>
          </a:prstGeom>
          <a:solidFill>
            <a:srgbClr val="FFD7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66" name="Text 20"/>
          <p:cNvSpPr txBox="1"/>
          <p:nvPr/>
        </p:nvSpPr>
        <p:spPr>
          <a:xfrm>
            <a:off x="4679155" y="3046483"/>
            <a:ext cx="127001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67" name="Text 21"/>
          <p:cNvSpPr txBox="1"/>
          <p:nvPr/>
        </p:nvSpPr>
        <p:spPr>
          <a:xfrm>
            <a:off x="5000622" y="3046425"/>
            <a:ext cx="3572102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Stay updated with the rapidly evolving frameworks and best practices</a:t>
            </a:r>
          </a:p>
        </p:txBody>
      </p:sp>
      <p:sp>
        <p:nvSpPr>
          <p:cNvPr id="568" name="Text 22"/>
          <p:cNvSpPr txBox="1"/>
          <p:nvPr/>
        </p:nvSpPr>
        <p:spPr>
          <a:xfrm>
            <a:off x="0" y="4846649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569" name="TheAlphaLogo.svg" descr="TheAlpha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ext 0"/>
          <p:cNvSpPr txBox="1"/>
          <p:nvPr/>
        </p:nvSpPr>
        <p:spPr>
          <a:xfrm>
            <a:off x="250030" y="350155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References &amp; Resources</a:t>
            </a:r>
          </a:p>
        </p:txBody>
      </p:sp>
      <p:pic>
        <p:nvPicPr>
          <p:cNvPr id="57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850104"/>
            <a:ext cx="125018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Text 1"/>
          <p:cNvSpPr txBox="1"/>
          <p:nvPr/>
        </p:nvSpPr>
        <p:spPr>
          <a:xfrm>
            <a:off x="482202" y="841019"/>
            <a:ext cx="2175163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Concepts</a:t>
            </a:r>
          </a:p>
        </p:txBody>
      </p:sp>
      <p:sp>
        <p:nvSpPr>
          <p:cNvPr id="575" name="Text 2"/>
          <p:cNvSpPr txBox="1"/>
          <p:nvPr/>
        </p:nvSpPr>
        <p:spPr>
          <a:xfrm>
            <a:off x="500062" y="111700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76" name="Text 3"/>
          <p:cNvSpPr txBox="1"/>
          <p:nvPr/>
        </p:nvSpPr>
        <p:spPr>
          <a:xfrm>
            <a:off x="594743" y="1117004"/>
            <a:ext cx="2253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IBM:</a:t>
            </a:r>
          </a:p>
        </p:txBody>
      </p:sp>
      <p:sp>
        <p:nvSpPr>
          <p:cNvPr id="577" name="Text 4"/>
          <p:cNvSpPr txBox="1"/>
          <p:nvPr/>
        </p:nvSpPr>
        <p:spPr>
          <a:xfrm>
            <a:off x="815029" y="1117004"/>
            <a:ext cx="148886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is a Multiagent System?</a:t>
            </a:r>
          </a:p>
        </p:txBody>
      </p:sp>
      <p:sp>
        <p:nvSpPr>
          <p:cNvPr id="578" name="Text 5"/>
          <p:cNvSpPr txBox="1"/>
          <p:nvPr/>
        </p:nvSpPr>
        <p:spPr>
          <a:xfrm>
            <a:off x="500062" y="133488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79" name="Text 6"/>
          <p:cNvSpPr txBox="1"/>
          <p:nvPr/>
        </p:nvSpPr>
        <p:spPr>
          <a:xfrm>
            <a:off x="594743" y="1334887"/>
            <a:ext cx="93675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Alan Turing Institute:</a:t>
            </a:r>
          </a:p>
        </p:txBody>
      </p:sp>
      <p:sp>
        <p:nvSpPr>
          <p:cNvPr id="580" name="Text 7"/>
          <p:cNvSpPr txBox="1"/>
          <p:nvPr/>
        </p:nvSpPr>
        <p:spPr>
          <a:xfrm>
            <a:off x="1571623" y="1334887"/>
            <a:ext cx="147092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research</a:t>
            </a:r>
          </a:p>
        </p:txBody>
      </p:sp>
      <p:sp>
        <p:nvSpPr>
          <p:cNvPr id="581" name="Text 8"/>
          <p:cNvSpPr txBox="1"/>
          <p:nvPr/>
        </p:nvSpPr>
        <p:spPr>
          <a:xfrm>
            <a:off x="500062" y="1552771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82" name="Text 9"/>
          <p:cNvSpPr txBox="1"/>
          <p:nvPr/>
        </p:nvSpPr>
        <p:spPr>
          <a:xfrm>
            <a:off x="594743" y="1633140"/>
            <a:ext cx="103825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Wooldridge, M. (2009).</a:t>
            </a:r>
          </a:p>
        </p:txBody>
      </p:sp>
      <p:sp>
        <p:nvSpPr>
          <p:cNvPr id="583" name="Text 10"/>
          <p:cNvSpPr txBox="1"/>
          <p:nvPr/>
        </p:nvSpPr>
        <p:spPr>
          <a:xfrm>
            <a:off x="1676242" y="1633140"/>
            <a:ext cx="187727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 Introduction to MultiAgent Systems</a:t>
            </a:r>
          </a:p>
        </p:txBody>
      </p:sp>
      <p:sp>
        <p:nvSpPr>
          <p:cNvPr id="584" name="Text 11"/>
          <p:cNvSpPr txBox="1"/>
          <p:nvPr/>
        </p:nvSpPr>
        <p:spPr>
          <a:xfrm>
            <a:off x="3482075" y="1633140"/>
            <a:ext cx="946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. John Wiley &amp; Sons.</a:t>
            </a:r>
          </a:p>
        </p:txBody>
      </p:sp>
      <p:sp>
        <p:nvSpPr>
          <p:cNvPr id="585" name="Text 12"/>
          <p:cNvSpPr txBox="1"/>
          <p:nvPr/>
        </p:nvSpPr>
        <p:spPr>
          <a:xfrm>
            <a:off x="500062" y="1931391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86" name="Text 13"/>
          <p:cNvSpPr txBox="1"/>
          <p:nvPr/>
        </p:nvSpPr>
        <p:spPr>
          <a:xfrm>
            <a:off x="594743" y="1931391"/>
            <a:ext cx="36637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NVIDIA:</a:t>
            </a:r>
          </a:p>
        </p:txBody>
      </p:sp>
      <p:sp>
        <p:nvSpPr>
          <p:cNvPr id="587" name="Text 14"/>
          <p:cNvSpPr txBox="1"/>
          <p:nvPr/>
        </p:nvSpPr>
        <p:spPr>
          <a:xfrm>
            <a:off x="981791" y="1931391"/>
            <a:ext cx="150655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Glossary</a:t>
            </a:r>
          </a:p>
        </p:txBody>
      </p:sp>
      <p:pic>
        <p:nvPicPr>
          <p:cNvPr id="588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750" y="2311000"/>
            <a:ext cx="178595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Text 15"/>
          <p:cNvSpPr txBox="1"/>
          <p:nvPr/>
        </p:nvSpPr>
        <p:spPr>
          <a:xfrm>
            <a:off x="535781" y="2301916"/>
            <a:ext cx="1992716" cy="16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Frameworks Documentation</a:t>
            </a:r>
          </a:p>
        </p:txBody>
      </p:sp>
      <p:sp>
        <p:nvSpPr>
          <p:cNvPr id="590" name="Text 16"/>
          <p:cNvSpPr txBox="1"/>
          <p:nvPr/>
        </p:nvSpPr>
        <p:spPr>
          <a:xfrm>
            <a:off x="500062" y="2577900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91" name="Text 17"/>
          <p:cNvSpPr txBox="1"/>
          <p:nvPr/>
        </p:nvSpPr>
        <p:spPr>
          <a:xfrm>
            <a:off x="594743" y="2577900"/>
            <a:ext cx="53025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LangChain:</a:t>
            </a:r>
          </a:p>
        </p:txBody>
      </p:sp>
      <p:sp>
        <p:nvSpPr>
          <p:cNvPr id="592" name="Text 18"/>
          <p:cNvSpPr txBox="1"/>
          <p:nvPr/>
        </p:nvSpPr>
        <p:spPr>
          <a:xfrm>
            <a:off x="1142887" y="2577900"/>
            <a:ext cx="1047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Official Documentation</a:t>
            </a:r>
          </a:p>
        </p:txBody>
      </p:sp>
      <p:sp>
        <p:nvSpPr>
          <p:cNvPr id="593" name="Text 19"/>
          <p:cNvSpPr txBox="1"/>
          <p:nvPr/>
        </p:nvSpPr>
        <p:spPr>
          <a:xfrm>
            <a:off x="500062" y="2795783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94" name="Text 20"/>
          <p:cNvSpPr txBox="1"/>
          <p:nvPr/>
        </p:nvSpPr>
        <p:spPr>
          <a:xfrm>
            <a:off x="594743" y="2795784"/>
            <a:ext cx="549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LangGraph:</a:t>
            </a:r>
          </a:p>
        </p:txBody>
      </p:sp>
      <p:sp>
        <p:nvSpPr>
          <p:cNvPr id="595" name="Text 21"/>
          <p:cNvSpPr txBox="1"/>
          <p:nvPr/>
        </p:nvSpPr>
        <p:spPr>
          <a:xfrm>
            <a:off x="1160720" y="2795784"/>
            <a:ext cx="105725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GitHub Documentation</a:t>
            </a:r>
          </a:p>
        </p:txBody>
      </p:sp>
      <p:sp>
        <p:nvSpPr>
          <p:cNvPr id="596" name="Text 22"/>
          <p:cNvSpPr txBox="1"/>
          <p:nvPr/>
        </p:nvSpPr>
        <p:spPr>
          <a:xfrm>
            <a:off x="500062" y="301366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597" name="Text 23"/>
          <p:cNvSpPr txBox="1"/>
          <p:nvPr/>
        </p:nvSpPr>
        <p:spPr>
          <a:xfrm>
            <a:off x="594743" y="3013668"/>
            <a:ext cx="4417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AutoGen:</a:t>
            </a:r>
          </a:p>
        </p:txBody>
      </p:sp>
      <p:sp>
        <p:nvSpPr>
          <p:cNvPr id="598" name="Text 24"/>
          <p:cNvSpPr txBox="1"/>
          <p:nvPr/>
        </p:nvSpPr>
        <p:spPr>
          <a:xfrm>
            <a:off x="1047506" y="3013667"/>
            <a:ext cx="170345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Microsoft AutoGen Documentation</a:t>
            </a:r>
          </a:p>
        </p:txBody>
      </p:sp>
      <p:sp>
        <p:nvSpPr>
          <p:cNvPr id="599" name="Text 25"/>
          <p:cNvSpPr txBox="1"/>
          <p:nvPr/>
        </p:nvSpPr>
        <p:spPr>
          <a:xfrm>
            <a:off x="500062" y="3231555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00" name="Text 26"/>
          <p:cNvSpPr txBox="1"/>
          <p:nvPr/>
        </p:nvSpPr>
        <p:spPr>
          <a:xfrm>
            <a:off x="594743" y="3231555"/>
            <a:ext cx="37002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CrewAI:</a:t>
            </a:r>
          </a:p>
        </p:txBody>
      </p:sp>
      <p:sp>
        <p:nvSpPr>
          <p:cNvPr id="601" name="Text 27"/>
          <p:cNvSpPr txBox="1"/>
          <p:nvPr/>
        </p:nvSpPr>
        <p:spPr>
          <a:xfrm>
            <a:off x="975819" y="3231555"/>
            <a:ext cx="1047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Official Documentation</a:t>
            </a:r>
          </a:p>
        </p:txBody>
      </p:sp>
      <p:sp>
        <p:nvSpPr>
          <p:cNvPr id="602" name="Text 28"/>
          <p:cNvSpPr txBox="1"/>
          <p:nvPr/>
        </p:nvSpPr>
        <p:spPr>
          <a:xfrm>
            <a:off x="500062" y="344943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03" name="Text 29"/>
          <p:cNvSpPr txBox="1"/>
          <p:nvPr/>
        </p:nvSpPr>
        <p:spPr>
          <a:xfrm>
            <a:off x="594743" y="3449437"/>
            <a:ext cx="21041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n8n:</a:t>
            </a:r>
          </a:p>
        </p:txBody>
      </p:sp>
      <p:sp>
        <p:nvSpPr>
          <p:cNvPr id="604" name="Text 30"/>
          <p:cNvSpPr txBox="1"/>
          <p:nvPr/>
        </p:nvSpPr>
        <p:spPr>
          <a:xfrm>
            <a:off x="803309" y="3449437"/>
            <a:ext cx="134989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Workflow Automation Docs</a:t>
            </a:r>
          </a:p>
        </p:txBody>
      </p:sp>
      <p:pic>
        <p:nvPicPr>
          <p:cNvPr id="605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79155" y="850104"/>
            <a:ext cx="178597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Text 31"/>
          <p:cNvSpPr txBox="1"/>
          <p:nvPr/>
        </p:nvSpPr>
        <p:spPr>
          <a:xfrm>
            <a:off x="4929187" y="841019"/>
            <a:ext cx="1513864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Tutorials &amp; Examples</a:t>
            </a:r>
          </a:p>
        </p:txBody>
      </p:sp>
      <p:sp>
        <p:nvSpPr>
          <p:cNvPr id="607" name="Text 32"/>
          <p:cNvSpPr txBox="1"/>
          <p:nvPr/>
        </p:nvSpPr>
        <p:spPr>
          <a:xfrm>
            <a:off x="4893469" y="1117004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08" name="Text 33"/>
          <p:cNvSpPr txBox="1"/>
          <p:nvPr/>
        </p:nvSpPr>
        <p:spPr>
          <a:xfrm>
            <a:off x="4988150" y="1117004"/>
            <a:ext cx="53025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LangChain:</a:t>
            </a:r>
          </a:p>
        </p:txBody>
      </p:sp>
      <p:sp>
        <p:nvSpPr>
          <p:cNvPr id="609" name="Text 34"/>
          <p:cNvSpPr txBox="1"/>
          <p:nvPr/>
        </p:nvSpPr>
        <p:spPr>
          <a:xfrm>
            <a:off x="5536293" y="1117004"/>
            <a:ext cx="12867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Building an Agent Tutorial</a:t>
            </a:r>
          </a:p>
        </p:txBody>
      </p:sp>
      <p:sp>
        <p:nvSpPr>
          <p:cNvPr id="610" name="Text 35"/>
          <p:cNvSpPr txBox="1"/>
          <p:nvPr/>
        </p:nvSpPr>
        <p:spPr>
          <a:xfrm>
            <a:off x="4893469" y="133488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11" name="Text 36"/>
          <p:cNvSpPr txBox="1"/>
          <p:nvPr/>
        </p:nvSpPr>
        <p:spPr>
          <a:xfrm>
            <a:off x="4988150" y="1334887"/>
            <a:ext cx="4417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AutoGen:</a:t>
            </a:r>
          </a:p>
        </p:txBody>
      </p:sp>
      <p:sp>
        <p:nvSpPr>
          <p:cNvPr id="612" name="Text 37"/>
          <p:cNvSpPr txBox="1"/>
          <p:nvPr/>
        </p:nvSpPr>
        <p:spPr>
          <a:xfrm>
            <a:off x="5440914" y="1334887"/>
            <a:ext cx="9949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Example Applications</a:t>
            </a:r>
          </a:p>
        </p:txBody>
      </p:sp>
      <p:sp>
        <p:nvSpPr>
          <p:cNvPr id="613" name="Text 38"/>
          <p:cNvSpPr txBox="1"/>
          <p:nvPr/>
        </p:nvSpPr>
        <p:spPr>
          <a:xfrm>
            <a:off x="4893469" y="1552771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14" name="Text 39"/>
          <p:cNvSpPr txBox="1"/>
          <p:nvPr/>
        </p:nvSpPr>
        <p:spPr>
          <a:xfrm>
            <a:off x="4988150" y="1552771"/>
            <a:ext cx="37002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CrewAI:</a:t>
            </a:r>
          </a:p>
        </p:txBody>
      </p:sp>
      <p:sp>
        <p:nvSpPr>
          <p:cNvPr id="615" name="Text 40"/>
          <p:cNvSpPr txBox="1"/>
          <p:nvPr/>
        </p:nvSpPr>
        <p:spPr>
          <a:xfrm>
            <a:off x="5369226" y="1552771"/>
            <a:ext cx="9665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Build Your First Crew</a:t>
            </a:r>
          </a:p>
        </p:txBody>
      </p:sp>
      <p:sp>
        <p:nvSpPr>
          <p:cNvPr id="616" name="Text 41"/>
          <p:cNvSpPr txBox="1"/>
          <p:nvPr/>
        </p:nvSpPr>
        <p:spPr>
          <a:xfrm>
            <a:off x="4893469" y="1770658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17" name="Text 42"/>
          <p:cNvSpPr txBox="1"/>
          <p:nvPr/>
        </p:nvSpPr>
        <p:spPr>
          <a:xfrm>
            <a:off x="4988150" y="1770658"/>
            <a:ext cx="549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LangGraph:</a:t>
            </a:r>
          </a:p>
        </p:txBody>
      </p:sp>
      <p:sp>
        <p:nvSpPr>
          <p:cNvPr id="618" name="Text 43"/>
          <p:cNvSpPr txBox="1"/>
          <p:nvPr/>
        </p:nvSpPr>
        <p:spPr>
          <a:xfrm>
            <a:off x="5554126" y="1770658"/>
            <a:ext cx="14351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Tutorial</a:t>
            </a:r>
          </a:p>
        </p:txBody>
      </p:sp>
      <p:pic>
        <p:nvPicPr>
          <p:cNvPr id="619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79155" y="2150267"/>
            <a:ext cx="178597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Text 44"/>
          <p:cNvSpPr txBox="1"/>
          <p:nvPr/>
        </p:nvSpPr>
        <p:spPr>
          <a:xfrm>
            <a:off x="4929187" y="2141182"/>
            <a:ext cx="2167629" cy="16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Advanced Learning Resources</a:t>
            </a:r>
          </a:p>
        </p:txBody>
      </p:sp>
      <p:sp>
        <p:nvSpPr>
          <p:cNvPr id="621" name="Text 45"/>
          <p:cNvSpPr txBox="1"/>
          <p:nvPr/>
        </p:nvSpPr>
        <p:spPr>
          <a:xfrm>
            <a:off x="4893469" y="241716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22" name="Text 46"/>
          <p:cNvSpPr txBox="1"/>
          <p:nvPr/>
        </p:nvSpPr>
        <p:spPr>
          <a:xfrm>
            <a:off x="4988150" y="2417166"/>
            <a:ext cx="7973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DeepLearning.AI:</a:t>
            </a:r>
          </a:p>
        </p:txBody>
      </p:sp>
      <p:sp>
        <p:nvSpPr>
          <p:cNvPr id="623" name="Text 47"/>
          <p:cNvSpPr txBox="1"/>
          <p:nvPr/>
        </p:nvSpPr>
        <p:spPr>
          <a:xfrm>
            <a:off x="5822184" y="2417166"/>
            <a:ext cx="17448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 AI Agent Systems with crewAI</a:t>
            </a:r>
          </a:p>
        </p:txBody>
      </p:sp>
      <p:sp>
        <p:nvSpPr>
          <p:cNvPr id="624" name="Text 48"/>
          <p:cNvSpPr txBox="1"/>
          <p:nvPr/>
        </p:nvSpPr>
        <p:spPr>
          <a:xfrm>
            <a:off x="4893469" y="2635050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25" name="Text 49"/>
          <p:cNvSpPr txBox="1"/>
          <p:nvPr/>
        </p:nvSpPr>
        <p:spPr>
          <a:xfrm>
            <a:off x="4988150" y="2635050"/>
            <a:ext cx="10195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Manning Publications:</a:t>
            </a:r>
          </a:p>
        </p:txBody>
      </p:sp>
      <p:sp>
        <p:nvSpPr>
          <p:cNvPr id="626" name="Text 50"/>
          <p:cNvSpPr txBox="1"/>
          <p:nvPr/>
        </p:nvSpPr>
        <p:spPr>
          <a:xfrm>
            <a:off x="6036552" y="2635050"/>
            <a:ext cx="17211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 with AutoGen</a:t>
            </a:r>
          </a:p>
        </p:txBody>
      </p:sp>
      <p:sp>
        <p:nvSpPr>
          <p:cNvPr id="627" name="Text 51"/>
          <p:cNvSpPr txBox="1"/>
          <p:nvPr/>
        </p:nvSpPr>
        <p:spPr>
          <a:xfrm>
            <a:off x="4893469" y="2852933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28" name="Text 52"/>
          <p:cNvSpPr txBox="1"/>
          <p:nvPr/>
        </p:nvSpPr>
        <p:spPr>
          <a:xfrm>
            <a:off x="4988150" y="2852934"/>
            <a:ext cx="3627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GitHub:</a:t>
            </a:r>
          </a:p>
        </p:txBody>
      </p:sp>
      <p:sp>
        <p:nvSpPr>
          <p:cNvPr id="629" name="Text 53"/>
          <p:cNvSpPr txBox="1"/>
          <p:nvPr/>
        </p:nvSpPr>
        <p:spPr>
          <a:xfrm>
            <a:off x="5351450" y="2852933"/>
            <a:ext cx="228145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Building LLM-Enabled Multi Agent Applications</a:t>
            </a:r>
          </a:p>
        </p:txBody>
      </p:sp>
      <p:sp>
        <p:nvSpPr>
          <p:cNvPr id="630" name="Text 54"/>
          <p:cNvSpPr txBox="1"/>
          <p:nvPr/>
        </p:nvSpPr>
        <p:spPr>
          <a:xfrm>
            <a:off x="4893469" y="3070817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31" name="Text 55"/>
          <p:cNvSpPr txBox="1"/>
          <p:nvPr/>
        </p:nvSpPr>
        <p:spPr>
          <a:xfrm>
            <a:off x="4988150" y="3070818"/>
            <a:ext cx="98572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 Academy:</a:t>
            </a:r>
          </a:p>
        </p:txBody>
      </p:sp>
      <p:sp>
        <p:nvSpPr>
          <p:cNvPr id="632" name="Text 56"/>
          <p:cNvSpPr txBox="1"/>
          <p:nvPr/>
        </p:nvSpPr>
        <p:spPr>
          <a:xfrm>
            <a:off x="6006832" y="3070817"/>
            <a:ext cx="131651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Introduction to LangGraph</a:t>
            </a:r>
          </a:p>
        </p:txBody>
      </p:sp>
      <p:sp>
        <p:nvSpPr>
          <p:cNvPr id="633" name="Text 57"/>
          <p:cNvSpPr txBox="1"/>
          <p:nvPr/>
        </p:nvSpPr>
        <p:spPr>
          <a:xfrm>
            <a:off x="4893469" y="3288703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634" name="Text 58"/>
          <p:cNvSpPr txBox="1"/>
          <p:nvPr/>
        </p:nvSpPr>
        <p:spPr>
          <a:xfrm>
            <a:off x="4988150" y="3288703"/>
            <a:ext cx="47945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Anthropic:</a:t>
            </a:r>
          </a:p>
        </p:txBody>
      </p:sp>
      <p:sp>
        <p:nvSpPr>
          <p:cNvPr id="635" name="Text 59"/>
          <p:cNvSpPr txBox="1"/>
          <p:nvPr/>
        </p:nvSpPr>
        <p:spPr>
          <a:xfrm>
            <a:off x="5470633" y="3288703"/>
            <a:ext cx="223923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How we built our multi-agent research system</a:t>
            </a:r>
          </a:p>
        </p:txBody>
      </p:sp>
      <p:sp>
        <p:nvSpPr>
          <p:cNvPr id="636" name="Text 60"/>
          <p:cNvSpPr txBox="1"/>
          <p:nvPr/>
        </p:nvSpPr>
        <p:spPr>
          <a:xfrm>
            <a:off x="0" y="4846649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ext 0"/>
          <p:cNvSpPr txBox="1"/>
          <p:nvPr/>
        </p:nvSpPr>
        <p:spPr>
          <a:xfrm>
            <a:off x="409982" y="239932"/>
            <a:ext cx="8643943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are Multi-Agent Systems?</a:t>
            </a:r>
          </a:p>
        </p:txBody>
      </p:sp>
      <p:sp>
        <p:nvSpPr>
          <p:cNvPr id="30" name="Text 1"/>
          <p:cNvSpPr txBox="1"/>
          <p:nvPr/>
        </p:nvSpPr>
        <p:spPr>
          <a:xfrm>
            <a:off x="285749" y="1121625"/>
            <a:ext cx="127001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1" name="Text 2"/>
          <p:cNvSpPr txBox="1"/>
          <p:nvPr/>
        </p:nvSpPr>
        <p:spPr>
          <a:xfrm>
            <a:off x="400162" y="1121688"/>
            <a:ext cx="1650402" cy="14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 (MAS)</a:t>
            </a:r>
          </a:p>
        </p:txBody>
      </p:sp>
      <p:sp>
        <p:nvSpPr>
          <p:cNvPr id="32" name="Text 3"/>
          <p:cNvSpPr txBox="1"/>
          <p:nvPr/>
        </p:nvSpPr>
        <p:spPr>
          <a:xfrm>
            <a:off x="285750" y="1245450"/>
            <a:ext cx="4045176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consists of multiple artificial intelligence (AI) agents working collectively to perform tasks on behalf of a user or another system.</a:t>
            </a:r>
          </a:p>
        </p:txBody>
      </p:sp>
      <p:sp>
        <p:nvSpPr>
          <p:cNvPr id="33" name="Text 4"/>
          <p:cNvSpPr txBox="1"/>
          <p:nvPr/>
        </p:nvSpPr>
        <p:spPr>
          <a:xfrm>
            <a:off x="285750" y="1835999"/>
            <a:ext cx="4250531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characteristics:</a:t>
            </a:r>
          </a:p>
        </p:txBody>
      </p:sp>
      <p:sp>
        <p:nvSpPr>
          <p:cNvPr id="34" name="Text 5"/>
          <p:cNvSpPr txBox="1"/>
          <p:nvPr/>
        </p:nvSpPr>
        <p:spPr>
          <a:xfrm>
            <a:off x="457199" y="2207474"/>
            <a:ext cx="462027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Multiple</a:t>
            </a:r>
          </a:p>
        </p:txBody>
      </p:sp>
      <p:sp>
        <p:nvSpPr>
          <p:cNvPr id="35" name="Text 6"/>
          <p:cNvSpPr txBox="1"/>
          <p:nvPr/>
        </p:nvSpPr>
        <p:spPr>
          <a:xfrm>
            <a:off x="936027" y="2207539"/>
            <a:ext cx="1821878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interacting intelligent agents</a:t>
            </a:r>
          </a:p>
        </p:txBody>
      </p:sp>
      <p:sp>
        <p:nvSpPr>
          <p:cNvPr id="36" name="Text 7"/>
          <p:cNvSpPr txBox="1"/>
          <p:nvPr/>
        </p:nvSpPr>
        <p:spPr>
          <a:xfrm>
            <a:off x="457198" y="2464649"/>
            <a:ext cx="652527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Agents can</a:t>
            </a:r>
          </a:p>
        </p:txBody>
      </p:sp>
      <p:sp>
        <p:nvSpPr>
          <p:cNvPr id="37" name="Text 8"/>
          <p:cNvSpPr txBox="1"/>
          <p:nvPr/>
        </p:nvSpPr>
        <p:spPr>
          <a:xfrm>
            <a:off x="1136303" y="2464714"/>
            <a:ext cx="2250896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sense, learn, and act autonomously</a:t>
            </a:r>
          </a:p>
        </p:txBody>
      </p:sp>
      <p:sp>
        <p:nvSpPr>
          <p:cNvPr id="38" name="Text 9"/>
          <p:cNvSpPr txBox="1"/>
          <p:nvPr/>
        </p:nvSpPr>
        <p:spPr>
          <a:xfrm>
            <a:off x="457200" y="2721824"/>
            <a:ext cx="1684195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 collectively to achieve</a:t>
            </a:r>
          </a:p>
        </p:txBody>
      </p:sp>
      <p:sp>
        <p:nvSpPr>
          <p:cNvPr id="39" name="Text 10"/>
          <p:cNvSpPr txBox="1"/>
          <p:nvPr/>
        </p:nvSpPr>
        <p:spPr>
          <a:xfrm>
            <a:off x="2069956" y="2721889"/>
            <a:ext cx="1778993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common or individual goals</a:t>
            </a:r>
          </a:p>
        </p:txBody>
      </p:sp>
      <p:sp>
        <p:nvSpPr>
          <p:cNvPr id="40" name="Text 11"/>
          <p:cNvSpPr txBox="1"/>
          <p:nvPr/>
        </p:nvSpPr>
        <p:spPr>
          <a:xfrm>
            <a:off x="457198" y="2978999"/>
            <a:ext cx="574803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Can solve</a:t>
            </a:r>
          </a:p>
        </p:txBody>
      </p:sp>
      <p:sp>
        <p:nvSpPr>
          <p:cNvPr id="41" name="Text 12"/>
          <p:cNvSpPr txBox="1"/>
          <p:nvPr/>
        </p:nvSpPr>
        <p:spPr>
          <a:xfrm>
            <a:off x="1064725" y="2979064"/>
            <a:ext cx="1133857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complex problems</a:t>
            </a:r>
          </a:p>
        </p:txBody>
      </p:sp>
      <p:sp>
        <p:nvSpPr>
          <p:cNvPr id="42" name="Text 13"/>
          <p:cNvSpPr txBox="1"/>
          <p:nvPr/>
        </p:nvSpPr>
        <p:spPr>
          <a:xfrm>
            <a:off x="2200916" y="2978999"/>
            <a:ext cx="1708421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beyond individual capacities</a:t>
            </a:r>
          </a:p>
        </p:txBody>
      </p:sp>
      <p:sp>
        <p:nvSpPr>
          <p:cNvPr id="43" name="Text 14"/>
          <p:cNvSpPr txBox="1"/>
          <p:nvPr/>
        </p:nvSpPr>
        <p:spPr>
          <a:xfrm>
            <a:off x="457198" y="3236174"/>
            <a:ext cx="859537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Often involve a</a:t>
            </a:r>
          </a:p>
        </p:txBody>
      </p:sp>
      <p:sp>
        <p:nvSpPr>
          <p:cNvPr id="44" name="Text 15"/>
          <p:cNvSpPr txBox="1"/>
          <p:nvPr/>
        </p:nvSpPr>
        <p:spPr>
          <a:xfrm>
            <a:off x="1350671" y="3236239"/>
            <a:ext cx="1386449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hierarchical structure</a:t>
            </a:r>
          </a:p>
        </p:txBody>
      </p:sp>
      <p:sp>
        <p:nvSpPr>
          <p:cNvPr id="45" name="Text 16"/>
          <p:cNvSpPr txBox="1"/>
          <p:nvPr/>
        </p:nvSpPr>
        <p:spPr>
          <a:xfrm>
            <a:off x="457197" y="3336187"/>
            <a:ext cx="3745255" cy="14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with a lead agent for task decomposition</a:t>
            </a:r>
          </a:p>
        </p:txBody>
      </p:sp>
      <p:pic>
        <p:nvPicPr>
          <p:cNvPr id="46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2766" y="885825"/>
            <a:ext cx="3571877" cy="293504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 17"/>
          <p:cNvSpPr txBox="1"/>
          <p:nvPr/>
        </p:nvSpPr>
        <p:spPr>
          <a:xfrm>
            <a:off x="0" y="4846649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48" name="TheAlphaLogo.svg" descr="TheAlpha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96725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Overview of Frameworks</a:t>
            </a:r>
          </a:p>
        </p:txBody>
      </p:sp>
      <p:sp>
        <p:nvSpPr>
          <p:cNvPr id="52" name="Shape 1"/>
          <p:cNvSpPr/>
          <p:nvPr/>
        </p:nvSpPr>
        <p:spPr>
          <a:xfrm>
            <a:off x="285750" y="814387"/>
            <a:ext cx="4214813" cy="82867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5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06" y="960833"/>
            <a:ext cx="196456" cy="157166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ext 2"/>
          <p:cNvSpPr txBox="1"/>
          <p:nvPr/>
        </p:nvSpPr>
        <p:spPr>
          <a:xfrm>
            <a:off x="660797" y="946375"/>
            <a:ext cx="794513" cy="18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</a:t>
            </a:r>
          </a:p>
        </p:txBody>
      </p:sp>
      <p:sp>
        <p:nvSpPr>
          <p:cNvPr id="55" name="Text 3"/>
          <p:cNvSpPr txBox="1"/>
          <p:nvPr/>
        </p:nvSpPr>
        <p:spPr>
          <a:xfrm>
            <a:off x="392906" y="1249593"/>
            <a:ext cx="4071938" cy="25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 open-source framework that simplifies the creation of applications using large language models (LLMs) by connecting them with external data sources.</a:t>
            </a:r>
          </a:p>
        </p:txBody>
      </p:sp>
      <p:sp>
        <p:nvSpPr>
          <p:cNvPr id="56" name="Shape 4"/>
          <p:cNvSpPr/>
          <p:nvPr/>
        </p:nvSpPr>
        <p:spPr>
          <a:xfrm>
            <a:off x="4643437" y="814387"/>
            <a:ext cx="4214816" cy="82867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57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0594" y="960833"/>
            <a:ext cx="176811" cy="157166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Text 5"/>
          <p:cNvSpPr txBox="1"/>
          <p:nvPr/>
        </p:nvSpPr>
        <p:spPr>
          <a:xfrm>
            <a:off x="4998839" y="946375"/>
            <a:ext cx="819963" cy="18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</a:t>
            </a:r>
          </a:p>
        </p:txBody>
      </p:sp>
      <p:sp>
        <p:nvSpPr>
          <p:cNvPr id="59" name="Text 6"/>
          <p:cNvSpPr txBox="1"/>
          <p:nvPr/>
        </p:nvSpPr>
        <p:spPr>
          <a:xfrm>
            <a:off x="4750594" y="1249593"/>
            <a:ext cx="4071940" cy="25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stateful orchestration framework that structures tasks as nodes and transitions as edges, providing a clear workflow architecture.</a:t>
            </a:r>
          </a:p>
        </p:txBody>
      </p:sp>
      <p:sp>
        <p:nvSpPr>
          <p:cNvPr id="60" name="Shape 7"/>
          <p:cNvSpPr/>
          <p:nvPr/>
        </p:nvSpPr>
        <p:spPr>
          <a:xfrm>
            <a:off x="285750" y="1785938"/>
            <a:ext cx="4214813" cy="82867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61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906" y="1932383"/>
            <a:ext cx="196456" cy="157166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ext 8"/>
          <p:cNvSpPr txBox="1"/>
          <p:nvPr/>
        </p:nvSpPr>
        <p:spPr>
          <a:xfrm>
            <a:off x="660797" y="1917924"/>
            <a:ext cx="647751" cy="18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</a:t>
            </a:r>
          </a:p>
        </p:txBody>
      </p:sp>
      <p:sp>
        <p:nvSpPr>
          <p:cNvPr id="63" name="Text 9"/>
          <p:cNvSpPr txBox="1"/>
          <p:nvPr/>
        </p:nvSpPr>
        <p:spPr>
          <a:xfrm>
            <a:off x="392906" y="2221144"/>
            <a:ext cx="4071938" cy="25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Microsoft's framework for building AI agents and facilitating cooperation among multiple agents through conversation-driven collaboration.</a:t>
            </a:r>
          </a:p>
        </p:txBody>
      </p:sp>
      <p:sp>
        <p:nvSpPr>
          <p:cNvPr id="64" name="Shape 10"/>
          <p:cNvSpPr/>
          <p:nvPr/>
        </p:nvSpPr>
        <p:spPr>
          <a:xfrm>
            <a:off x="4643437" y="1785938"/>
            <a:ext cx="4214816" cy="82867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65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0594" y="1932383"/>
            <a:ext cx="196456" cy="15716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11"/>
          <p:cNvSpPr txBox="1"/>
          <p:nvPr/>
        </p:nvSpPr>
        <p:spPr>
          <a:xfrm>
            <a:off x="5018482" y="1917924"/>
            <a:ext cx="997662" cy="18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 &amp; n8n</a:t>
            </a:r>
          </a:p>
        </p:txBody>
      </p:sp>
      <p:sp>
        <p:nvSpPr>
          <p:cNvPr id="67" name="Text 12"/>
          <p:cNvSpPr txBox="1"/>
          <p:nvPr/>
        </p:nvSpPr>
        <p:spPr>
          <a:xfrm>
            <a:off x="4750594" y="2201960"/>
            <a:ext cx="3945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CrewAI:</a:t>
            </a:r>
          </a:p>
        </p:txBody>
      </p:sp>
      <p:sp>
        <p:nvSpPr>
          <p:cNvPr id="68" name="Text 13"/>
          <p:cNvSpPr txBox="1"/>
          <p:nvPr/>
        </p:nvSpPr>
        <p:spPr>
          <a:xfrm>
            <a:off x="5155468" y="2201959"/>
            <a:ext cx="363941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lean Python framework for creating collaborative, autonomous AI agents.</a:t>
            </a:r>
          </a:p>
        </p:txBody>
      </p:sp>
      <p:sp>
        <p:nvSpPr>
          <p:cNvPr id="69" name="Text 14"/>
          <p:cNvSpPr txBox="1"/>
          <p:nvPr/>
        </p:nvSpPr>
        <p:spPr>
          <a:xfrm>
            <a:off x="4750594" y="2362694"/>
            <a:ext cx="21793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n8n:</a:t>
            </a:r>
          </a:p>
        </p:txBody>
      </p:sp>
      <p:sp>
        <p:nvSpPr>
          <p:cNvPr id="70" name="Text 15"/>
          <p:cNvSpPr txBox="1"/>
          <p:nvPr/>
        </p:nvSpPr>
        <p:spPr>
          <a:xfrm>
            <a:off x="4976793" y="2362693"/>
            <a:ext cx="36811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workflow automation tool that connects applications and automates tasks.</a:t>
            </a:r>
          </a:p>
        </p:txBody>
      </p:sp>
      <p:pic>
        <p:nvPicPr>
          <p:cNvPr id="71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07467" y="2757488"/>
            <a:ext cx="3929066" cy="3924013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Text 16"/>
          <p:cNvSpPr txBox="1"/>
          <p:nvPr/>
        </p:nvSpPr>
        <p:spPr>
          <a:xfrm>
            <a:off x="0" y="6670399"/>
            <a:ext cx="914400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73" name="TheAlphaLogo.svg" descr="TheAlphaLogo.sv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745885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ext 0"/>
          <p:cNvSpPr txBox="1"/>
          <p:nvPr/>
        </p:nvSpPr>
        <p:spPr>
          <a:xfrm>
            <a:off x="1262206" y="246174"/>
            <a:ext cx="8643940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LangChain: Framework Architecture &amp; Components</a:t>
            </a:r>
          </a:p>
        </p:txBody>
      </p:sp>
      <p:sp>
        <p:nvSpPr>
          <p:cNvPr id="77" name="Shape 1"/>
          <p:cNvSpPr/>
          <p:nvPr/>
        </p:nvSpPr>
        <p:spPr>
          <a:xfrm>
            <a:off x="285750" y="778668"/>
            <a:ext cx="4214813" cy="269587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78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475" y="896541"/>
            <a:ext cx="144661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 2"/>
          <p:cNvSpPr txBox="1"/>
          <p:nvPr/>
        </p:nvSpPr>
        <p:spPr>
          <a:xfrm>
            <a:off x="573284" y="886476"/>
            <a:ext cx="1436513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Architecture Overview</a:t>
            </a:r>
          </a:p>
        </p:txBody>
      </p:sp>
      <p:pic>
        <p:nvPicPr>
          <p:cNvPr id="80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1114425"/>
            <a:ext cx="4043363" cy="227439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3"/>
          <p:cNvSpPr/>
          <p:nvPr/>
        </p:nvSpPr>
        <p:spPr>
          <a:xfrm>
            <a:off x="285750" y="3581698"/>
            <a:ext cx="4214813" cy="119300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82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75" y="3699569"/>
            <a:ext cx="128588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ext 4"/>
          <p:cNvSpPr txBox="1"/>
          <p:nvPr/>
        </p:nvSpPr>
        <p:spPr>
          <a:xfrm>
            <a:off x="557212" y="3689505"/>
            <a:ext cx="105689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Components</a:t>
            </a:r>
          </a:p>
        </p:txBody>
      </p:sp>
      <p:pic>
        <p:nvPicPr>
          <p:cNvPr id="84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1475" y="3931741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ext 5"/>
          <p:cNvSpPr txBox="1"/>
          <p:nvPr/>
        </p:nvSpPr>
        <p:spPr>
          <a:xfrm>
            <a:off x="514348" y="3928069"/>
            <a:ext cx="32367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86" name="Text 6"/>
          <p:cNvSpPr txBox="1"/>
          <p:nvPr/>
        </p:nvSpPr>
        <p:spPr>
          <a:xfrm>
            <a:off x="858896" y="3928069"/>
            <a:ext cx="83787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LLMs, Chat models</a:t>
            </a:r>
          </a:p>
        </p:txBody>
      </p:sp>
      <p:pic>
        <p:nvPicPr>
          <p:cNvPr id="87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21731" y="3931741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ext 7"/>
          <p:cNvSpPr txBox="1"/>
          <p:nvPr/>
        </p:nvSpPr>
        <p:spPr>
          <a:xfrm>
            <a:off x="2564606" y="3928069"/>
            <a:ext cx="37319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Prompts</a:t>
            </a:r>
          </a:p>
        </p:txBody>
      </p:sp>
      <p:sp>
        <p:nvSpPr>
          <p:cNvPr id="89" name="Text 8"/>
          <p:cNvSpPr txBox="1"/>
          <p:nvPr/>
        </p:nvSpPr>
        <p:spPr>
          <a:xfrm>
            <a:off x="2970290" y="3928069"/>
            <a:ext cx="8129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Templates, parsers</a:t>
            </a:r>
          </a:p>
        </p:txBody>
      </p:sp>
      <p:pic>
        <p:nvPicPr>
          <p:cNvPr id="90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1475" y="4138910"/>
            <a:ext cx="125018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ext 9"/>
          <p:cNvSpPr txBox="1"/>
          <p:nvPr/>
        </p:nvSpPr>
        <p:spPr>
          <a:xfrm>
            <a:off x="539352" y="4135239"/>
            <a:ext cx="3057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Chains</a:t>
            </a:r>
          </a:p>
        </p:txBody>
      </p:sp>
      <p:sp>
        <p:nvSpPr>
          <p:cNvPr id="92" name="Text 10"/>
          <p:cNvSpPr txBox="1"/>
          <p:nvPr/>
        </p:nvSpPr>
        <p:spPr>
          <a:xfrm>
            <a:off x="872793" y="4135239"/>
            <a:ext cx="79813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Sequential, Router</a:t>
            </a:r>
          </a:p>
        </p:txBody>
      </p:sp>
      <p:pic>
        <p:nvPicPr>
          <p:cNvPr id="93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21731" y="4138910"/>
            <a:ext cx="112517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 11"/>
          <p:cNvSpPr txBox="1"/>
          <p:nvPr/>
        </p:nvSpPr>
        <p:spPr>
          <a:xfrm>
            <a:off x="2577108" y="4135239"/>
            <a:ext cx="3599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Memory</a:t>
            </a:r>
          </a:p>
        </p:txBody>
      </p:sp>
      <p:sp>
        <p:nvSpPr>
          <p:cNvPr id="95" name="Text 12"/>
          <p:cNvSpPr txBox="1"/>
          <p:nvPr/>
        </p:nvSpPr>
        <p:spPr>
          <a:xfrm>
            <a:off x="2960609" y="4135239"/>
            <a:ext cx="72256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Buffer, Summary</a:t>
            </a:r>
          </a:p>
        </p:txBody>
      </p:sp>
      <p:pic>
        <p:nvPicPr>
          <p:cNvPr id="96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1475" y="4346078"/>
            <a:ext cx="87511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ext 13"/>
          <p:cNvSpPr txBox="1"/>
          <p:nvPr/>
        </p:nvSpPr>
        <p:spPr>
          <a:xfrm>
            <a:off x="501847" y="4342407"/>
            <a:ext cx="3434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Indexes</a:t>
            </a:r>
          </a:p>
        </p:txBody>
      </p:sp>
      <p:sp>
        <p:nvSpPr>
          <p:cNvPr id="98" name="Text 14"/>
          <p:cNvSpPr txBox="1"/>
          <p:nvPr/>
        </p:nvSpPr>
        <p:spPr>
          <a:xfrm>
            <a:off x="874328" y="4342407"/>
            <a:ext cx="58406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Vector stores</a:t>
            </a:r>
          </a:p>
        </p:txBody>
      </p:sp>
      <p:pic>
        <p:nvPicPr>
          <p:cNvPr id="99" name="Image 10" descr="Image 1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421731" y="4346078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 15"/>
          <p:cNvSpPr txBox="1"/>
          <p:nvPr/>
        </p:nvSpPr>
        <p:spPr>
          <a:xfrm>
            <a:off x="2564606" y="4342407"/>
            <a:ext cx="23646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101" name="Text 16"/>
          <p:cNvSpPr txBox="1"/>
          <p:nvPr/>
        </p:nvSpPr>
        <p:spPr>
          <a:xfrm>
            <a:off x="2823872" y="4342407"/>
            <a:ext cx="74043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External systems</a:t>
            </a:r>
          </a:p>
        </p:txBody>
      </p:sp>
      <p:pic>
        <p:nvPicPr>
          <p:cNvPr id="102" name="Image 11" descr="Image 1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1475" y="4553248"/>
            <a:ext cx="125018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 17"/>
          <p:cNvSpPr txBox="1"/>
          <p:nvPr/>
        </p:nvSpPr>
        <p:spPr>
          <a:xfrm>
            <a:off x="539352" y="4549576"/>
            <a:ext cx="3106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Agents</a:t>
            </a:r>
          </a:p>
        </p:txBody>
      </p:sp>
      <p:sp>
        <p:nvSpPr>
          <p:cNvPr id="104" name="Text 18"/>
          <p:cNvSpPr txBox="1"/>
          <p:nvPr/>
        </p:nvSpPr>
        <p:spPr>
          <a:xfrm>
            <a:off x="878317" y="4549576"/>
            <a:ext cx="69767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ReAct, Planning</a:t>
            </a:r>
          </a:p>
        </p:txBody>
      </p:sp>
      <p:sp>
        <p:nvSpPr>
          <p:cNvPr id="105" name="Shape 19"/>
          <p:cNvSpPr/>
          <p:nvPr/>
        </p:nvSpPr>
        <p:spPr>
          <a:xfrm>
            <a:off x="4643437" y="778667"/>
            <a:ext cx="4214816" cy="4015573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06" name="Image 12" descr="Image 1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729162" y="896541"/>
            <a:ext cx="144664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 20"/>
          <p:cNvSpPr txBox="1"/>
          <p:nvPr/>
        </p:nvSpPr>
        <p:spPr>
          <a:xfrm>
            <a:off x="4930973" y="886476"/>
            <a:ext cx="1664551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Component Relationships</a:t>
            </a:r>
          </a:p>
        </p:txBody>
      </p:sp>
      <p:pic>
        <p:nvPicPr>
          <p:cNvPr id="108" name="Image 13" descr="Image 1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729162" y="1114425"/>
            <a:ext cx="4043365" cy="359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21"/>
          <p:cNvSpPr/>
          <p:nvPr/>
        </p:nvSpPr>
        <p:spPr>
          <a:xfrm>
            <a:off x="4643437" y="4901393"/>
            <a:ext cx="4214816" cy="138589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10" name="Image 14" descr="Image 1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729162" y="5019266"/>
            <a:ext cx="96444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22"/>
          <p:cNvSpPr txBox="1"/>
          <p:nvPr/>
        </p:nvSpPr>
        <p:spPr>
          <a:xfrm>
            <a:off x="4882753" y="5009200"/>
            <a:ext cx="1653111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Cases &amp; Applications</a:t>
            </a:r>
          </a:p>
        </p:txBody>
      </p:sp>
      <p:pic>
        <p:nvPicPr>
          <p:cNvPr id="112" name="Image 15" descr="Image 1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729162" y="5251436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ext 23"/>
          <p:cNvSpPr txBox="1"/>
          <p:nvPr/>
        </p:nvSpPr>
        <p:spPr>
          <a:xfrm>
            <a:off x="4872037" y="5247766"/>
            <a:ext cx="86863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Question Answering</a:t>
            </a:r>
          </a:p>
        </p:txBody>
      </p:sp>
      <p:sp>
        <p:nvSpPr>
          <p:cNvPr id="114" name="Text 24"/>
          <p:cNvSpPr txBox="1"/>
          <p:nvPr/>
        </p:nvSpPr>
        <p:spPr>
          <a:xfrm>
            <a:off x="5840769" y="5247766"/>
            <a:ext cx="17669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Document QA, Knowledge Base QA</a:t>
            </a:r>
          </a:p>
        </p:txBody>
      </p:sp>
      <p:pic>
        <p:nvPicPr>
          <p:cNvPr id="115" name="Image 16" descr="Image 1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729162" y="5444318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 25"/>
          <p:cNvSpPr txBox="1"/>
          <p:nvPr/>
        </p:nvSpPr>
        <p:spPr>
          <a:xfrm>
            <a:off x="4897039" y="5440648"/>
            <a:ext cx="95272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Chatbots &amp; Assistants</a:t>
            </a:r>
          </a:p>
        </p:txBody>
      </p:sp>
      <p:sp>
        <p:nvSpPr>
          <p:cNvPr id="117" name="Text 26"/>
          <p:cNvSpPr txBox="1"/>
          <p:nvPr/>
        </p:nvSpPr>
        <p:spPr>
          <a:xfrm>
            <a:off x="5960314" y="5440648"/>
            <a:ext cx="19002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Customer Support, Personal Assistants</a:t>
            </a:r>
          </a:p>
        </p:txBody>
      </p:sp>
      <p:pic>
        <p:nvPicPr>
          <p:cNvPr id="118" name="Image 17" descr="Image 1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729162" y="5637200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ext 27"/>
          <p:cNvSpPr txBox="1"/>
          <p:nvPr/>
        </p:nvSpPr>
        <p:spPr>
          <a:xfrm>
            <a:off x="4872037" y="5633527"/>
            <a:ext cx="58877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Analysis</a:t>
            </a:r>
          </a:p>
        </p:txBody>
      </p:sp>
      <p:sp>
        <p:nvSpPr>
          <p:cNvPr id="120" name="Text 28"/>
          <p:cNvSpPr txBox="1"/>
          <p:nvPr/>
        </p:nvSpPr>
        <p:spPr>
          <a:xfrm>
            <a:off x="5524267" y="5633527"/>
            <a:ext cx="17056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Summarization, Report Generation</a:t>
            </a:r>
          </a:p>
        </p:txBody>
      </p:sp>
      <p:pic>
        <p:nvPicPr>
          <p:cNvPr id="121" name="Image 18" descr="Image 1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729162" y="5830080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 29"/>
          <p:cNvSpPr txBox="1"/>
          <p:nvPr/>
        </p:nvSpPr>
        <p:spPr>
          <a:xfrm>
            <a:off x="4872037" y="5826409"/>
            <a:ext cx="8457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Content Generation</a:t>
            </a:r>
          </a:p>
        </p:txBody>
      </p:sp>
      <p:sp>
        <p:nvSpPr>
          <p:cNvPr id="123" name="Text 30"/>
          <p:cNvSpPr txBox="1"/>
          <p:nvPr/>
        </p:nvSpPr>
        <p:spPr>
          <a:xfrm>
            <a:off x="5805525" y="5826409"/>
            <a:ext cx="16592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Marketing, Creative Writing, Code</a:t>
            </a:r>
          </a:p>
        </p:txBody>
      </p:sp>
      <p:pic>
        <p:nvPicPr>
          <p:cNvPr id="124" name="Image 19" descr="Image 1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729162" y="6022961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 31"/>
          <p:cNvSpPr txBox="1"/>
          <p:nvPr/>
        </p:nvSpPr>
        <p:spPr>
          <a:xfrm>
            <a:off x="4897039" y="6019291"/>
            <a:ext cx="6498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Agent Systems</a:t>
            </a:r>
          </a:p>
        </p:txBody>
      </p:sp>
      <p:sp>
        <p:nvSpPr>
          <p:cNvPr id="126" name="Text 32"/>
          <p:cNvSpPr txBox="1"/>
          <p:nvPr/>
        </p:nvSpPr>
        <p:spPr>
          <a:xfrm>
            <a:off x="5619591" y="6019291"/>
            <a:ext cx="202263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Autonomous Agents, Multi-Agent Systems</a:t>
            </a:r>
          </a:p>
        </p:txBody>
      </p:sp>
      <p:sp>
        <p:nvSpPr>
          <p:cNvPr id="127" name="Shape 33"/>
          <p:cNvSpPr/>
          <p:nvPr/>
        </p:nvSpPr>
        <p:spPr>
          <a:xfrm>
            <a:off x="4643437" y="6394436"/>
            <a:ext cx="4214816" cy="778672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28" name="Image 20" descr="Image 20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729162" y="6512307"/>
            <a:ext cx="160737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 34"/>
          <p:cNvSpPr txBox="1"/>
          <p:nvPr/>
        </p:nvSpPr>
        <p:spPr>
          <a:xfrm>
            <a:off x="4947046" y="6502244"/>
            <a:ext cx="1414912" cy="14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Recent Developments</a:t>
            </a:r>
          </a:p>
        </p:txBody>
      </p:sp>
      <p:pic>
        <p:nvPicPr>
          <p:cNvPr id="130" name="Image 21" descr="Image 2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729162" y="6744481"/>
            <a:ext cx="87514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 35"/>
          <p:cNvSpPr txBox="1"/>
          <p:nvPr/>
        </p:nvSpPr>
        <p:spPr>
          <a:xfrm>
            <a:off x="4859535" y="6740810"/>
            <a:ext cx="24161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LCEL</a:t>
            </a:r>
          </a:p>
        </p:txBody>
      </p:sp>
      <p:sp>
        <p:nvSpPr>
          <p:cNvPr id="132" name="Text 36"/>
          <p:cNvSpPr txBox="1"/>
          <p:nvPr/>
        </p:nvSpPr>
        <p:spPr>
          <a:xfrm>
            <a:off x="5120673" y="6740810"/>
            <a:ext cx="9281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Expression Language</a:t>
            </a:r>
          </a:p>
        </p:txBody>
      </p:sp>
      <p:pic>
        <p:nvPicPr>
          <p:cNvPr id="133" name="Image 22" descr="Image 22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779417" y="6744481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 37"/>
          <p:cNvSpPr txBox="1"/>
          <p:nvPr/>
        </p:nvSpPr>
        <p:spPr>
          <a:xfrm>
            <a:off x="6922292" y="6740810"/>
            <a:ext cx="4686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LangSmith</a:t>
            </a:r>
          </a:p>
        </p:txBody>
      </p:sp>
      <p:sp>
        <p:nvSpPr>
          <p:cNvPr id="135" name="Text 38"/>
          <p:cNvSpPr txBox="1"/>
          <p:nvPr/>
        </p:nvSpPr>
        <p:spPr>
          <a:xfrm>
            <a:off x="7439014" y="6740810"/>
            <a:ext cx="50671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Debugging</a:t>
            </a:r>
          </a:p>
        </p:txBody>
      </p:sp>
      <p:pic>
        <p:nvPicPr>
          <p:cNvPr id="136" name="Image 23" descr="Image 23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4729162" y="6951650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 39"/>
          <p:cNvSpPr txBox="1"/>
          <p:nvPr/>
        </p:nvSpPr>
        <p:spPr>
          <a:xfrm>
            <a:off x="4872037" y="6947978"/>
            <a:ext cx="46404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LangServe</a:t>
            </a:r>
          </a:p>
        </p:txBody>
      </p:sp>
      <p:sp>
        <p:nvSpPr>
          <p:cNvPr id="138" name="Text 40"/>
          <p:cNvSpPr txBox="1"/>
          <p:nvPr/>
        </p:nvSpPr>
        <p:spPr>
          <a:xfrm>
            <a:off x="5383429" y="6947978"/>
            <a:ext cx="50325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REST APIs</a:t>
            </a:r>
          </a:p>
        </p:txBody>
      </p:sp>
      <p:pic>
        <p:nvPicPr>
          <p:cNvPr id="139" name="Image 24" descr="Image 24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779417" y="6951650"/>
            <a:ext cx="112517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 41"/>
          <p:cNvSpPr txBox="1"/>
          <p:nvPr/>
        </p:nvSpPr>
        <p:spPr>
          <a:xfrm>
            <a:off x="6934795" y="6947978"/>
            <a:ext cx="48360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</a:t>
            </a:r>
          </a:p>
        </p:txBody>
      </p:sp>
      <p:sp>
        <p:nvSpPr>
          <p:cNvPr id="141" name="Text 42"/>
          <p:cNvSpPr txBox="1"/>
          <p:nvPr/>
        </p:nvSpPr>
        <p:spPr>
          <a:xfrm>
            <a:off x="7468233" y="6947978"/>
            <a:ext cx="48493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- Workflows</a:t>
            </a:r>
          </a:p>
        </p:txBody>
      </p:sp>
      <p:sp>
        <p:nvSpPr>
          <p:cNvPr id="142" name="Text 43"/>
          <p:cNvSpPr txBox="1"/>
          <p:nvPr/>
        </p:nvSpPr>
        <p:spPr>
          <a:xfrm>
            <a:off x="0" y="7162007"/>
            <a:ext cx="914400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143" name="TheAlphaLogo.svg" descr="TheAlphaLogo.sv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6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 0"/>
          <p:cNvSpPr txBox="1"/>
          <p:nvPr/>
        </p:nvSpPr>
        <p:spPr>
          <a:xfrm>
            <a:off x="960932" y="230696"/>
            <a:ext cx="8643943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LangGraph: Stateful Workflow Architecture</a:t>
            </a:r>
          </a:p>
        </p:txBody>
      </p:sp>
      <p:sp>
        <p:nvSpPr>
          <p:cNvPr id="147" name="Shape 1"/>
          <p:cNvSpPr/>
          <p:nvPr/>
        </p:nvSpPr>
        <p:spPr>
          <a:xfrm>
            <a:off x="285750" y="778668"/>
            <a:ext cx="4214813" cy="224475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48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475" y="896541"/>
            <a:ext cx="144661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 2"/>
          <p:cNvSpPr txBox="1"/>
          <p:nvPr/>
        </p:nvSpPr>
        <p:spPr>
          <a:xfrm>
            <a:off x="573285" y="886476"/>
            <a:ext cx="1085343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Core Architecture</a:t>
            </a:r>
          </a:p>
        </p:txBody>
      </p:sp>
      <p:pic>
        <p:nvPicPr>
          <p:cNvPr id="150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1114425"/>
            <a:ext cx="4043363" cy="182327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3"/>
          <p:cNvSpPr/>
          <p:nvPr/>
        </p:nvSpPr>
        <p:spPr>
          <a:xfrm>
            <a:off x="285750" y="3130580"/>
            <a:ext cx="4214813" cy="778673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52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75" y="3248453"/>
            <a:ext cx="128588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ext 4"/>
          <p:cNvSpPr txBox="1"/>
          <p:nvPr/>
        </p:nvSpPr>
        <p:spPr>
          <a:xfrm>
            <a:off x="557212" y="3238387"/>
            <a:ext cx="1056895" cy="14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Components</a:t>
            </a:r>
          </a:p>
        </p:txBody>
      </p:sp>
      <p:pic>
        <p:nvPicPr>
          <p:cNvPr id="154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1475" y="3480625"/>
            <a:ext cx="87511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 5"/>
          <p:cNvSpPr txBox="1"/>
          <p:nvPr/>
        </p:nvSpPr>
        <p:spPr>
          <a:xfrm>
            <a:off x="501848" y="3476954"/>
            <a:ext cx="23503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156" name="Text 6"/>
          <p:cNvSpPr txBox="1"/>
          <p:nvPr/>
        </p:nvSpPr>
        <p:spPr>
          <a:xfrm>
            <a:off x="746410" y="3476954"/>
            <a:ext cx="37656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Context</a:t>
            </a:r>
          </a:p>
        </p:txBody>
      </p:sp>
      <p:pic>
        <p:nvPicPr>
          <p:cNvPr id="157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8303" y="3480625"/>
            <a:ext cx="87514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 7"/>
          <p:cNvSpPr txBox="1"/>
          <p:nvPr/>
        </p:nvSpPr>
        <p:spPr>
          <a:xfrm>
            <a:off x="1868677" y="3476954"/>
            <a:ext cx="2859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Nodes</a:t>
            </a:r>
          </a:p>
        </p:txBody>
      </p:sp>
      <p:sp>
        <p:nvSpPr>
          <p:cNvPr id="159" name="Text 8"/>
          <p:cNvSpPr txBox="1"/>
          <p:nvPr/>
        </p:nvSpPr>
        <p:spPr>
          <a:xfrm>
            <a:off x="2174350" y="3476954"/>
            <a:ext cx="50334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Processing</a:t>
            </a:r>
          </a:p>
        </p:txBody>
      </p:sp>
      <p:pic>
        <p:nvPicPr>
          <p:cNvPr id="160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05131" y="3480625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 9"/>
          <p:cNvSpPr txBox="1"/>
          <p:nvPr/>
        </p:nvSpPr>
        <p:spPr>
          <a:xfrm>
            <a:off x="3273009" y="3476954"/>
            <a:ext cx="27771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Edges</a:t>
            </a:r>
          </a:p>
        </p:txBody>
      </p:sp>
      <p:sp>
        <p:nvSpPr>
          <p:cNvPr id="162" name="Text 10"/>
          <p:cNvSpPr txBox="1"/>
          <p:nvPr/>
        </p:nvSpPr>
        <p:spPr>
          <a:xfrm>
            <a:off x="3573159" y="3476954"/>
            <a:ext cx="25130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Flow</a:t>
            </a:r>
          </a:p>
        </p:txBody>
      </p:sp>
      <p:pic>
        <p:nvPicPr>
          <p:cNvPr id="163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475" y="3687793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 11"/>
          <p:cNvSpPr txBox="1"/>
          <p:nvPr/>
        </p:nvSpPr>
        <p:spPr>
          <a:xfrm>
            <a:off x="514348" y="3684120"/>
            <a:ext cx="3451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Routing</a:t>
            </a:r>
          </a:p>
        </p:txBody>
      </p:sp>
      <p:sp>
        <p:nvSpPr>
          <p:cNvPr id="165" name="Text 12"/>
          <p:cNvSpPr txBox="1"/>
          <p:nvPr/>
        </p:nvSpPr>
        <p:spPr>
          <a:xfrm>
            <a:off x="892047" y="3684120"/>
            <a:ext cx="28935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Paths</a:t>
            </a:r>
          </a:p>
        </p:txBody>
      </p:sp>
      <p:pic>
        <p:nvPicPr>
          <p:cNvPr id="166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38303" y="3687793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ext 13"/>
          <p:cNvSpPr txBox="1"/>
          <p:nvPr/>
        </p:nvSpPr>
        <p:spPr>
          <a:xfrm>
            <a:off x="1881177" y="3684120"/>
            <a:ext cx="2974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Cycles</a:t>
            </a:r>
          </a:p>
        </p:txBody>
      </p:sp>
      <p:sp>
        <p:nvSpPr>
          <p:cNvPr id="168" name="Text 14"/>
          <p:cNvSpPr txBox="1"/>
          <p:nvPr/>
        </p:nvSpPr>
        <p:spPr>
          <a:xfrm>
            <a:off x="2203679" y="3684120"/>
            <a:ext cx="3107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Loops</a:t>
            </a:r>
          </a:p>
        </p:txBody>
      </p:sp>
      <p:pic>
        <p:nvPicPr>
          <p:cNvPr id="169" name="Image 10" descr="Image 1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105131" y="3687793"/>
            <a:ext cx="87514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 15"/>
          <p:cNvSpPr txBox="1"/>
          <p:nvPr/>
        </p:nvSpPr>
        <p:spPr>
          <a:xfrm>
            <a:off x="3235505" y="3684120"/>
            <a:ext cx="51311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Persistence</a:t>
            </a:r>
          </a:p>
        </p:txBody>
      </p:sp>
      <p:sp>
        <p:nvSpPr>
          <p:cNvPr id="171" name="Shape 16"/>
          <p:cNvSpPr/>
          <p:nvPr/>
        </p:nvSpPr>
        <p:spPr>
          <a:xfrm>
            <a:off x="285750" y="4016405"/>
            <a:ext cx="4214813" cy="778673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72" name="Image 11" descr="Image 1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1475" y="4134277"/>
            <a:ext cx="96442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 17"/>
          <p:cNvSpPr txBox="1"/>
          <p:nvPr/>
        </p:nvSpPr>
        <p:spPr>
          <a:xfrm>
            <a:off x="525066" y="4124212"/>
            <a:ext cx="659512" cy="14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Cases</a:t>
            </a:r>
          </a:p>
        </p:txBody>
      </p:sp>
      <p:pic>
        <p:nvPicPr>
          <p:cNvPr id="174" name="Image 12" descr="Image 1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71475" y="4366450"/>
            <a:ext cx="125018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 18"/>
          <p:cNvSpPr txBox="1"/>
          <p:nvPr/>
        </p:nvSpPr>
        <p:spPr>
          <a:xfrm>
            <a:off x="539352" y="4362779"/>
            <a:ext cx="97415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Conversational Agents</a:t>
            </a:r>
          </a:p>
        </p:txBody>
      </p:sp>
      <p:pic>
        <p:nvPicPr>
          <p:cNvPr id="176" name="Image 13" descr="Image 1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21731" y="4366450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ext 19"/>
          <p:cNvSpPr txBox="1"/>
          <p:nvPr/>
        </p:nvSpPr>
        <p:spPr>
          <a:xfrm>
            <a:off x="2589608" y="4362779"/>
            <a:ext cx="8965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Systems</a:t>
            </a:r>
          </a:p>
        </p:txBody>
      </p:sp>
      <p:pic>
        <p:nvPicPr>
          <p:cNvPr id="178" name="Image 14" descr="Image 1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1475" y="4573618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 20"/>
          <p:cNvSpPr txBox="1"/>
          <p:nvPr/>
        </p:nvSpPr>
        <p:spPr>
          <a:xfrm>
            <a:off x="514348" y="4569945"/>
            <a:ext cx="72372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Task Automation</a:t>
            </a:r>
          </a:p>
        </p:txBody>
      </p:sp>
      <p:pic>
        <p:nvPicPr>
          <p:cNvPr id="180" name="Image 15" descr="Image 1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421731" y="4573618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ext 21"/>
          <p:cNvSpPr txBox="1"/>
          <p:nvPr/>
        </p:nvSpPr>
        <p:spPr>
          <a:xfrm>
            <a:off x="2589608" y="4569945"/>
            <a:ext cx="8504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Human-in-the-Loop</a:t>
            </a:r>
          </a:p>
        </p:txBody>
      </p:sp>
      <p:sp>
        <p:nvSpPr>
          <p:cNvPr id="182" name="Shape 22"/>
          <p:cNvSpPr/>
          <p:nvPr/>
        </p:nvSpPr>
        <p:spPr>
          <a:xfrm>
            <a:off x="4643437" y="778669"/>
            <a:ext cx="4214816" cy="269715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83" name="Image 16" descr="Image 1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729162" y="896541"/>
            <a:ext cx="144664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ext 23"/>
          <p:cNvSpPr txBox="1"/>
          <p:nvPr/>
        </p:nvSpPr>
        <p:spPr>
          <a:xfrm>
            <a:off x="4930973" y="886476"/>
            <a:ext cx="113830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Workflow Example</a:t>
            </a:r>
          </a:p>
        </p:txBody>
      </p:sp>
      <p:pic>
        <p:nvPicPr>
          <p:cNvPr id="185" name="Image 17" descr="Image 1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729162" y="1114425"/>
            <a:ext cx="4043365" cy="22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24"/>
          <p:cNvSpPr/>
          <p:nvPr/>
        </p:nvSpPr>
        <p:spPr>
          <a:xfrm>
            <a:off x="4643437" y="3582980"/>
            <a:ext cx="4214816" cy="1221584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87" name="Image 18" descr="Image 1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729162" y="3700853"/>
            <a:ext cx="128591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25"/>
          <p:cNvSpPr txBox="1"/>
          <p:nvPr/>
        </p:nvSpPr>
        <p:spPr>
          <a:xfrm>
            <a:off x="4914898" y="3690787"/>
            <a:ext cx="1671837" cy="14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 vs. LangChain</a:t>
            </a:r>
          </a:p>
        </p:txBody>
      </p:sp>
      <p:sp>
        <p:nvSpPr>
          <p:cNvPr id="189" name="Text 26"/>
          <p:cNvSpPr txBox="1"/>
          <p:nvPr/>
        </p:nvSpPr>
        <p:spPr>
          <a:xfrm>
            <a:off x="4729162" y="3954379"/>
            <a:ext cx="352515" cy="12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Feature</a:t>
            </a:r>
          </a:p>
        </p:txBody>
      </p:sp>
      <p:sp>
        <p:nvSpPr>
          <p:cNvPr id="190" name="Text 27"/>
          <p:cNvSpPr txBox="1"/>
          <p:nvPr/>
        </p:nvSpPr>
        <p:spPr>
          <a:xfrm>
            <a:off x="5705735" y="3954379"/>
            <a:ext cx="1583069" cy="12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</a:t>
            </a:r>
          </a:p>
        </p:txBody>
      </p:sp>
      <p:sp>
        <p:nvSpPr>
          <p:cNvPr id="191" name="Text 28"/>
          <p:cNvSpPr txBox="1"/>
          <p:nvPr/>
        </p:nvSpPr>
        <p:spPr>
          <a:xfrm>
            <a:off x="7217364" y="3954379"/>
            <a:ext cx="1626601" cy="12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</a:t>
            </a:r>
          </a:p>
        </p:txBody>
      </p:sp>
      <p:sp>
        <p:nvSpPr>
          <p:cNvPr id="192" name="Text 29"/>
          <p:cNvSpPr txBox="1"/>
          <p:nvPr/>
        </p:nvSpPr>
        <p:spPr>
          <a:xfrm>
            <a:off x="4729162" y="4155275"/>
            <a:ext cx="2733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Focus</a:t>
            </a:r>
          </a:p>
        </p:txBody>
      </p:sp>
      <p:sp>
        <p:nvSpPr>
          <p:cNvPr id="193" name="Text 30"/>
          <p:cNvSpPr txBox="1"/>
          <p:nvPr/>
        </p:nvSpPr>
        <p:spPr>
          <a:xfrm>
            <a:off x="5705735" y="4155275"/>
            <a:ext cx="15830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Components</a:t>
            </a:r>
          </a:p>
        </p:txBody>
      </p:sp>
      <p:sp>
        <p:nvSpPr>
          <p:cNvPr id="194" name="Text 31"/>
          <p:cNvSpPr txBox="1"/>
          <p:nvPr/>
        </p:nvSpPr>
        <p:spPr>
          <a:xfrm>
            <a:off x="7217364" y="4155275"/>
            <a:ext cx="1626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Workflows</a:t>
            </a:r>
          </a:p>
        </p:txBody>
      </p:sp>
      <p:sp>
        <p:nvSpPr>
          <p:cNvPr id="195" name="Text 32"/>
          <p:cNvSpPr txBox="1"/>
          <p:nvPr/>
        </p:nvSpPr>
        <p:spPr>
          <a:xfrm>
            <a:off x="4729162" y="4355300"/>
            <a:ext cx="23881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196" name="Text 33"/>
          <p:cNvSpPr txBox="1"/>
          <p:nvPr/>
        </p:nvSpPr>
        <p:spPr>
          <a:xfrm>
            <a:off x="5705735" y="4355300"/>
            <a:ext cx="15830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Basic</a:t>
            </a:r>
          </a:p>
        </p:txBody>
      </p:sp>
      <p:sp>
        <p:nvSpPr>
          <p:cNvPr id="197" name="Text 34"/>
          <p:cNvSpPr txBox="1"/>
          <p:nvPr/>
        </p:nvSpPr>
        <p:spPr>
          <a:xfrm>
            <a:off x="7217364" y="4355300"/>
            <a:ext cx="1626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Advanced</a:t>
            </a:r>
          </a:p>
        </p:txBody>
      </p:sp>
      <p:sp>
        <p:nvSpPr>
          <p:cNvPr id="198" name="Text 35"/>
          <p:cNvSpPr txBox="1"/>
          <p:nvPr/>
        </p:nvSpPr>
        <p:spPr>
          <a:xfrm>
            <a:off x="4729162" y="4555325"/>
            <a:ext cx="2188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Flow</a:t>
            </a:r>
          </a:p>
        </p:txBody>
      </p:sp>
      <p:sp>
        <p:nvSpPr>
          <p:cNvPr id="199" name="Text 36"/>
          <p:cNvSpPr txBox="1"/>
          <p:nvPr/>
        </p:nvSpPr>
        <p:spPr>
          <a:xfrm>
            <a:off x="5705735" y="4555325"/>
            <a:ext cx="15830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Sequential</a:t>
            </a:r>
          </a:p>
        </p:txBody>
      </p:sp>
      <p:sp>
        <p:nvSpPr>
          <p:cNvPr id="200" name="Text 37"/>
          <p:cNvSpPr txBox="1"/>
          <p:nvPr/>
        </p:nvSpPr>
        <p:spPr>
          <a:xfrm>
            <a:off x="7217364" y="4555325"/>
            <a:ext cx="1626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Graph-based</a:t>
            </a:r>
          </a:p>
        </p:txBody>
      </p:sp>
      <p:sp>
        <p:nvSpPr>
          <p:cNvPr id="201" name="Shape 38"/>
          <p:cNvSpPr/>
          <p:nvPr/>
        </p:nvSpPr>
        <p:spPr>
          <a:xfrm>
            <a:off x="4643437" y="4911719"/>
            <a:ext cx="4214816" cy="142160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02" name="Image 19" descr="Image 1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729162" y="5029591"/>
            <a:ext cx="160737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ext 39"/>
          <p:cNvSpPr txBox="1"/>
          <p:nvPr/>
        </p:nvSpPr>
        <p:spPr>
          <a:xfrm>
            <a:off x="4947046" y="5019526"/>
            <a:ext cx="1586306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Implementation Example</a:t>
            </a:r>
          </a:p>
        </p:txBody>
      </p:sp>
      <p:sp>
        <p:nvSpPr>
          <p:cNvPr id="204" name="Shape 40"/>
          <p:cNvSpPr/>
          <p:nvPr/>
        </p:nvSpPr>
        <p:spPr>
          <a:xfrm>
            <a:off x="4729162" y="5247475"/>
            <a:ext cx="4043365" cy="1000128"/>
          </a:xfrm>
          <a:prstGeom prst="rect">
            <a:avLst/>
          </a:prstGeom>
          <a:solidFill>
            <a:srgbClr val="1F293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5" name="Text 41"/>
          <p:cNvSpPr txBox="1"/>
          <p:nvPr/>
        </p:nvSpPr>
        <p:spPr>
          <a:xfrm>
            <a:off x="4729162" y="4632781"/>
            <a:ext cx="4114803" cy="2229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072" tIns="68072" rIns="68072" bIns="68072" anchor="ctr">
            <a:spAutoFit/>
          </a:bodyPr>
          <a:lstStyle/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typing import TypedDict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langgraph.graph import StateGraph, END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Define state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 AgentState(TypedDict):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messages: list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next_step: str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Define nodes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def agent(state):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return {"messages": [...], "next_step": "decide"}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def decide(state):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if "FINAL" in state["messages"][-1]: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return "end"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return "agent"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graph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workflow = StateGraph(AgentState)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workflow.add_node("agent", agent)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workflow.add_conditional_edges(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"decide", decide, {"agent": "agent", "end": END}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</p:txBody>
      </p:sp>
      <p:sp>
        <p:nvSpPr>
          <p:cNvPr id="206" name="Text 42"/>
          <p:cNvSpPr txBox="1"/>
          <p:nvPr/>
        </p:nvSpPr>
        <p:spPr>
          <a:xfrm>
            <a:off x="0" y="6322224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207" name="TheAlphaLogo.svg" descr="TheAlphaLogo.sv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62954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 0"/>
          <p:cNvSpPr txBox="1"/>
          <p:nvPr/>
        </p:nvSpPr>
        <p:spPr>
          <a:xfrm>
            <a:off x="988568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AutoGen: Multi-Agent Conversation Framework</a:t>
            </a:r>
          </a:p>
        </p:txBody>
      </p:sp>
      <p:sp>
        <p:nvSpPr>
          <p:cNvPr id="211" name="Shape 1"/>
          <p:cNvSpPr/>
          <p:nvPr/>
        </p:nvSpPr>
        <p:spPr>
          <a:xfrm>
            <a:off x="285750" y="778668"/>
            <a:ext cx="4214813" cy="2329117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12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475" y="896541"/>
            <a:ext cx="144661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 2"/>
          <p:cNvSpPr txBox="1"/>
          <p:nvPr/>
        </p:nvSpPr>
        <p:spPr>
          <a:xfrm>
            <a:off x="573284" y="886476"/>
            <a:ext cx="1545929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 Architecture</a:t>
            </a:r>
          </a:p>
        </p:txBody>
      </p:sp>
      <p:pic>
        <p:nvPicPr>
          <p:cNvPr id="214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1114425"/>
            <a:ext cx="4043363" cy="190763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3"/>
          <p:cNvSpPr/>
          <p:nvPr/>
        </p:nvSpPr>
        <p:spPr>
          <a:xfrm>
            <a:off x="285750" y="3214939"/>
            <a:ext cx="4214813" cy="778672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16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75" y="3332810"/>
            <a:ext cx="128588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 4"/>
          <p:cNvSpPr txBox="1"/>
          <p:nvPr/>
        </p:nvSpPr>
        <p:spPr>
          <a:xfrm>
            <a:off x="557212" y="3322746"/>
            <a:ext cx="105689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Components</a:t>
            </a:r>
          </a:p>
        </p:txBody>
      </p:sp>
      <p:pic>
        <p:nvPicPr>
          <p:cNvPr id="218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1475" y="3564982"/>
            <a:ext cx="125018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ext 5"/>
          <p:cNvSpPr txBox="1"/>
          <p:nvPr/>
        </p:nvSpPr>
        <p:spPr>
          <a:xfrm>
            <a:off x="539350" y="3561310"/>
            <a:ext cx="79475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ConversableAgent</a:t>
            </a:r>
          </a:p>
        </p:txBody>
      </p:sp>
      <p:pic>
        <p:nvPicPr>
          <p:cNvPr id="220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8303" y="3564982"/>
            <a:ext cx="87514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 6"/>
          <p:cNvSpPr txBox="1"/>
          <p:nvPr/>
        </p:nvSpPr>
        <p:spPr>
          <a:xfrm>
            <a:off x="1868677" y="3561310"/>
            <a:ext cx="6563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AssistantAgent</a:t>
            </a:r>
          </a:p>
        </p:txBody>
      </p:sp>
      <p:pic>
        <p:nvPicPr>
          <p:cNvPr id="222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05131" y="3564982"/>
            <a:ext cx="87514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ext 7"/>
          <p:cNvSpPr txBox="1"/>
          <p:nvPr/>
        </p:nvSpPr>
        <p:spPr>
          <a:xfrm>
            <a:off x="3235505" y="3561310"/>
            <a:ext cx="70265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UserProxyAgent</a:t>
            </a:r>
          </a:p>
        </p:txBody>
      </p:sp>
      <p:pic>
        <p:nvPicPr>
          <p:cNvPr id="224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475" y="3772151"/>
            <a:ext cx="125018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ext 8"/>
          <p:cNvSpPr txBox="1"/>
          <p:nvPr/>
        </p:nvSpPr>
        <p:spPr>
          <a:xfrm>
            <a:off x="539352" y="3768480"/>
            <a:ext cx="85076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GroupChatManager</a:t>
            </a:r>
          </a:p>
        </p:txBody>
      </p:sp>
      <p:pic>
        <p:nvPicPr>
          <p:cNvPr id="226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38303" y="3772151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 9"/>
          <p:cNvSpPr txBox="1"/>
          <p:nvPr/>
        </p:nvSpPr>
        <p:spPr>
          <a:xfrm>
            <a:off x="1906178" y="3768480"/>
            <a:ext cx="6843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Code Execution</a:t>
            </a:r>
          </a:p>
        </p:txBody>
      </p:sp>
      <p:pic>
        <p:nvPicPr>
          <p:cNvPr id="228" name="Image 10" descr="Image 1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105131" y="3772151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ext 10"/>
          <p:cNvSpPr txBox="1"/>
          <p:nvPr/>
        </p:nvSpPr>
        <p:spPr>
          <a:xfrm>
            <a:off x="3248005" y="3768480"/>
            <a:ext cx="70060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Function Calling</a:t>
            </a:r>
          </a:p>
        </p:txBody>
      </p:sp>
      <p:sp>
        <p:nvSpPr>
          <p:cNvPr id="230" name="Shape 11"/>
          <p:cNvSpPr/>
          <p:nvPr/>
        </p:nvSpPr>
        <p:spPr>
          <a:xfrm>
            <a:off x="285750" y="4100764"/>
            <a:ext cx="4214813" cy="778672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31" name="Image 11" descr="Image 1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1475" y="4218635"/>
            <a:ext cx="160734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Text 12"/>
          <p:cNvSpPr txBox="1"/>
          <p:nvPr/>
        </p:nvSpPr>
        <p:spPr>
          <a:xfrm>
            <a:off x="589357" y="4208571"/>
            <a:ext cx="1443403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Conversation Patterns</a:t>
            </a:r>
          </a:p>
        </p:txBody>
      </p:sp>
      <p:pic>
        <p:nvPicPr>
          <p:cNvPr id="233" name="Image 12" descr="Image 1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71475" y="4450807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 13"/>
          <p:cNvSpPr txBox="1"/>
          <p:nvPr/>
        </p:nvSpPr>
        <p:spPr>
          <a:xfrm>
            <a:off x="514348" y="4447135"/>
            <a:ext cx="6958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Two-Agent Chat</a:t>
            </a:r>
          </a:p>
        </p:txBody>
      </p:sp>
      <p:pic>
        <p:nvPicPr>
          <p:cNvPr id="235" name="Image 13" descr="Image 1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38303" y="4450807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ext 14"/>
          <p:cNvSpPr txBox="1"/>
          <p:nvPr/>
        </p:nvSpPr>
        <p:spPr>
          <a:xfrm>
            <a:off x="1906178" y="4447135"/>
            <a:ext cx="50014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Group Chat</a:t>
            </a:r>
          </a:p>
        </p:txBody>
      </p:sp>
      <p:pic>
        <p:nvPicPr>
          <p:cNvPr id="237" name="Image 14" descr="Image 1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105131" y="4450807"/>
            <a:ext cx="112517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ext 15"/>
          <p:cNvSpPr txBox="1"/>
          <p:nvPr/>
        </p:nvSpPr>
        <p:spPr>
          <a:xfrm>
            <a:off x="3260507" y="4447135"/>
            <a:ext cx="7484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Hierarchical Chat</a:t>
            </a:r>
          </a:p>
        </p:txBody>
      </p:sp>
      <p:pic>
        <p:nvPicPr>
          <p:cNvPr id="239" name="Image 15" descr="Image 1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71475" y="4657976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16"/>
          <p:cNvSpPr txBox="1"/>
          <p:nvPr/>
        </p:nvSpPr>
        <p:spPr>
          <a:xfrm>
            <a:off x="514349" y="4654305"/>
            <a:ext cx="89512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Dynamic Group Chat</a:t>
            </a:r>
          </a:p>
        </p:txBody>
      </p:sp>
      <p:sp>
        <p:nvSpPr>
          <p:cNvPr id="241" name="Shape 17"/>
          <p:cNvSpPr/>
          <p:nvPr/>
        </p:nvSpPr>
        <p:spPr>
          <a:xfrm>
            <a:off x="4643437" y="778668"/>
            <a:ext cx="4214816" cy="294336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42" name="Image 16" descr="Image 1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729162" y="896541"/>
            <a:ext cx="144664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 18"/>
          <p:cNvSpPr txBox="1"/>
          <p:nvPr/>
        </p:nvSpPr>
        <p:spPr>
          <a:xfrm>
            <a:off x="4930973" y="886476"/>
            <a:ext cx="2200557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Multi-Agent Conversation Example</a:t>
            </a:r>
          </a:p>
        </p:txBody>
      </p:sp>
      <p:pic>
        <p:nvPicPr>
          <p:cNvPr id="244" name="Image 17" descr="Image 1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729162" y="1114425"/>
            <a:ext cx="4043365" cy="252188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19"/>
          <p:cNvSpPr/>
          <p:nvPr/>
        </p:nvSpPr>
        <p:spPr>
          <a:xfrm>
            <a:off x="4643437" y="3829189"/>
            <a:ext cx="4214816" cy="98583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46" name="Image 18" descr="Image 1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729162" y="3947061"/>
            <a:ext cx="96444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ext 20"/>
          <p:cNvSpPr txBox="1"/>
          <p:nvPr/>
        </p:nvSpPr>
        <p:spPr>
          <a:xfrm>
            <a:off x="4882753" y="3936996"/>
            <a:ext cx="659512" cy="14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Cases</a:t>
            </a:r>
          </a:p>
        </p:txBody>
      </p:sp>
      <p:pic>
        <p:nvPicPr>
          <p:cNvPr id="248" name="Image 19" descr="Image 1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729162" y="4179232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ext 21"/>
          <p:cNvSpPr txBox="1"/>
          <p:nvPr/>
        </p:nvSpPr>
        <p:spPr>
          <a:xfrm>
            <a:off x="4897039" y="4175562"/>
            <a:ext cx="9790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Software Development</a:t>
            </a:r>
          </a:p>
        </p:txBody>
      </p:sp>
      <p:pic>
        <p:nvPicPr>
          <p:cNvPr id="250" name="Image 20" descr="Image 20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779417" y="4179232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ext 22"/>
          <p:cNvSpPr txBox="1"/>
          <p:nvPr/>
        </p:nvSpPr>
        <p:spPr>
          <a:xfrm>
            <a:off x="6922292" y="4175562"/>
            <a:ext cx="58877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Analysis</a:t>
            </a:r>
          </a:p>
        </p:txBody>
      </p:sp>
      <p:pic>
        <p:nvPicPr>
          <p:cNvPr id="252" name="Image 21" descr="Image 2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729162" y="4386402"/>
            <a:ext cx="87514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 23"/>
          <p:cNvSpPr txBox="1"/>
          <p:nvPr/>
        </p:nvSpPr>
        <p:spPr>
          <a:xfrm>
            <a:off x="4859535" y="4382730"/>
            <a:ext cx="89841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Research &amp; Learning</a:t>
            </a:r>
          </a:p>
        </p:txBody>
      </p:sp>
      <p:pic>
        <p:nvPicPr>
          <p:cNvPr id="254" name="Image 22" descr="Image 22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779417" y="4386402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ext 24"/>
          <p:cNvSpPr txBox="1"/>
          <p:nvPr/>
        </p:nvSpPr>
        <p:spPr>
          <a:xfrm>
            <a:off x="6922292" y="4382730"/>
            <a:ext cx="73883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Content Creation</a:t>
            </a:r>
          </a:p>
        </p:txBody>
      </p:sp>
      <p:pic>
        <p:nvPicPr>
          <p:cNvPr id="256" name="Image 23" descr="Image 23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4729162" y="4593571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ext 25"/>
          <p:cNvSpPr txBox="1"/>
          <p:nvPr/>
        </p:nvSpPr>
        <p:spPr>
          <a:xfrm>
            <a:off x="4872037" y="4589900"/>
            <a:ext cx="72372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Task Automation</a:t>
            </a:r>
          </a:p>
        </p:txBody>
      </p:sp>
      <p:pic>
        <p:nvPicPr>
          <p:cNvPr id="258" name="Image 24" descr="Image 24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779417" y="4593571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 26"/>
          <p:cNvSpPr txBox="1"/>
          <p:nvPr/>
        </p:nvSpPr>
        <p:spPr>
          <a:xfrm>
            <a:off x="6922292" y="4589900"/>
            <a:ext cx="74523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Decision Support</a:t>
            </a:r>
          </a:p>
        </p:txBody>
      </p:sp>
      <p:sp>
        <p:nvSpPr>
          <p:cNvPr id="260" name="Shape 27"/>
          <p:cNvSpPr/>
          <p:nvPr/>
        </p:nvSpPr>
        <p:spPr>
          <a:xfrm>
            <a:off x="4643437" y="4922182"/>
            <a:ext cx="4214816" cy="142160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61" name="Image 25" descr="Image 25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4729162" y="5040055"/>
            <a:ext cx="160737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ext 28"/>
          <p:cNvSpPr txBox="1"/>
          <p:nvPr/>
        </p:nvSpPr>
        <p:spPr>
          <a:xfrm>
            <a:off x="4947046" y="5029989"/>
            <a:ext cx="1586306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Implementation Example</a:t>
            </a:r>
          </a:p>
        </p:txBody>
      </p:sp>
      <p:sp>
        <p:nvSpPr>
          <p:cNvPr id="263" name="Shape 29"/>
          <p:cNvSpPr/>
          <p:nvPr/>
        </p:nvSpPr>
        <p:spPr>
          <a:xfrm>
            <a:off x="4729162" y="5257939"/>
            <a:ext cx="4043365" cy="1000128"/>
          </a:xfrm>
          <a:prstGeom prst="rect">
            <a:avLst/>
          </a:prstGeom>
          <a:solidFill>
            <a:srgbClr val="1F293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64" name="Text 30"/>
          <p:cNvSpPr txBox="1"/>
          <p:nvPr/>
        </p:nvSpPr>
        <p:spPr>
          <a:xfrm>
            <a:off x="4729162" y="4643246"/>
            <a:ext cx="4114803" cy="2229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072" tIns="68072" rIns="68072" bIns="68072" anchor="ctr">
            <a:spAutoFit/>
          </a:bodyPr>
          <a:lstStyle/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import autogen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Configure LLM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config_list = [{"model": "gpt-3.5-turbo"}]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agents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assistant = autogen.AssistantAgent(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name="assistant",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llm_config={"config_list": config_list},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system_message="You are a helpful AI assistant."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user_proxy = autogen.UserProxyAgent(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name="user_proxy",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human_input_mode="NEVER",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code_execution_config={"work_dir": "coding"}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Start conversation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user_proxy.initiate_chat(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assistant,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message="Write a Python function to calculate Fibonacci."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</p:txBody>
      </p:sp>
      <p:sp>
        <p:nvSpPr>
          <p:cNvPr id="265" name="Text 31"/>
          <p:cNvSpPr txBox="1"/>
          <p:nvPr/>
        </p:nvSpPr>
        <p:spPr>
          <a:xfrm>
            <a:off x="0" y="6332689"/>
            <a:ext cx="914400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266" name="TheAlphaLogo.svg" descr="TheAlphaLogo.sv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237779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ext 0"/>
          <p:cNvSpPr txBox="1"/>
          <p:nvPr/>
        </p:nvSpPr>
        <p:spPr>
          <a:xfrm>
            <a:off x="996479" y="242602"/>
            <a:ext cx="8643940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CrewAI: Role-Based Multi-Agent Framework</a:t>
            </a:r>
          </a:p>
        </p:txBody>
      </p:sp>
      <p:sp>
        <p:nvSpPr>
          <p:cNvPr id="270" name="Shape 1"/>
          <p:cNvSpPr/>
          <p:nvPr/>
        </p:nvSpPr>
        <p:spPr>
          <a:xfrm>
            <a:off x="285750" y="778668"/>
            <a:ext cx="4214813" cy="3194544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71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475" y="896541"/>
            <a:ext cx="144661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Text 2"/>
          <p:cNvSpPr txBox="1"/>
          <p:nvPr/>
        </p:nvSpPr>
        <p:spPr>
          <a:xfrm>
            <a:off x="573284" y="886476"/>
            <a:ext cx="1545929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 Architecture</a:t>
            </a:r>
          </a:p>
        </p:txBody>
      </p:sp>
      <p:pic>
        <p:nvPicPr>
          <p:cNvPr id="273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1114425"/>
            <a:ext cx="4043363" cy="277306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3"/>
          <p:cNvSpPr/>
          <p:nvPr/>
        </p:nvSpPr>
        <p:spPr>
          <a:xfrm>
            <a:off x="285750" y="4080364"/>
            <a:ext cx="4214813" cy="778672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75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75" y="4198237"/>
            <a:ext cx="128588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ext 4"/>
          <p:cNvSpPr txBox="1"/>
          <p:nvPr/>
        </p:nvSpPr>
        <p:spPr>
          <a:xfrm>
            <a:off x="557212" y="4188171"/>
            <a:ext cx="105689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Components</a:t>
            </a:r>
          </a:p>
        </p:txBody>
      </p:sp>
      <p:pic>
        <p:nvPicPr>
          <p:cNvPr id="277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1475" y="4430409"/>
            <a:ext cx="87511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 5"/>
          <p:cNvSpPr txBox="1"/>
          <p:nvPr/>
        </p:nvSpPr>
        <p:spPr>
          <a:xfrm>
            <a:off x="501846" y="4426737"/>
            <a:ext cx="3106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Agents</a:t>
            </a:r>
          </a:p>
        </p:txBody>
      </p:sp>
      <p:sp>
        <p:nvSpPr>
          <p:cNvPr id="279" name="Text 6"/>
          <p:cNvSpPr txBox="1"/>
          <p:nvPr/>
        </p:nvSpPr>
        <p:spPr>
          <a:xfrm>
            <a:off x="840813" y="4426737"/>
            <a:ext cx="52147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Role-based</a:t>
            </a:r>
          </a:p>
        </p:txBody>
      </p:sp>
      <p:pic>
        <p:nvPicPr>
          <p:cNvPr id="280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8303" y="4430409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Text 7"/>
          <p:cNvSpPr txBox="1"/>
          <p:nvPr/>
        </p:nvSpPr>
        <p:spPr>
          <a:xfrm>
            <a:off x="1881177" y="4426737"/>
            <a:ext cx="25468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Tasks</a:t>
            </a:r>
          </a:p>
        </p:txBody>
      </p:sp>
      <p:sp>
        <p:nvSpPr>
          <p:cNvPr id="282" name="Text 8"/>
          <p:cNvSpPr txBox="1"/>
          <p:nvPr/>
        </p:nvSpPr>
        <p:spPr>
          <a:xfrm>
            <a:off x="2157357" y="4426737"/>
            <a:ext cx="4819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Work units</a:t>
            </a:r>
          </a:p>
        </p:txBody>
      </p:sp>
      <p:pic>
        <p:nvPicPr>
          <p:cNvPr id="283" name="Image 7" descr="Imag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05131" y="4430409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ext 9"/>
          <p:cNvSpPr txBox="1"/>
          <p:nvPr/>
        </p:nvSpPr>
        <p:spPr>
          <a:xfrm>
            <a:off x="3273009" y="4426737"/>
            <a:ext cx="23495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</a:t>
            </a:r>
          </a:p>
        </p:txBody>
      </p:sp>
      <p:sp>
        <p:nvSpPr>
          <p:cNvPr id="285" name="Text 10"/>
          <p:cNvSpPr txBox="1"/>
          <p:nvPr/>
        </p:nvSpPr>
        <p:spPr>
          <a:xfrm>
            <a:off x="3517570" y="4426737"/>
            <a:ext cx="6005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Orchestration</a:t>
            </a:r>
          </a:p>
        </p:txBody>
      </p:sp>
      <p:pic>
        <p:nvPicPr>
          <p:cNvPr id="286" name="Image 8" descr="Imag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475" y="4637577"/>
            <a:ext cx="125018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ext 11"/>
          <p:cNvSpPr txBox="1"/>
          <p:nvPr/>
        </p:nvSpPr>
        <p:spPr>
          <a:xfrm>
            <a:off x="539352" y="4633905"/>
            <a:ext cx="35683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88" name="Text 12"/>
          <p:cNvSpPr txBox="1"/>
          <p:nvPr/>
        </p:nvSpPr>
        <p:spPr>
          <a:xfrm>
            <a:off x="928575" y="4633905"/>
            <a:ext cx="43061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Workflow</a:t>
            </a:r>
          </a:p>
        </p:txBody>
      </p:sp>
      <p:pic>
        <p:nvPicPr>
          <p:cNvPr id="289" name="Image 9" descr="Image 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38303" y="4637577"/>
            <a:ext cx="112515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ext 13"/>
          <p:cNvSpPr txBox="1"/>
          <p:nvPr/>
        </p:nvSpPr>
        <p:spPr>
          <a:xfrm>
            <a:off x="1893678" y="4633905"/>
            <a:ext cx="3599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Memory</a:t>
            </a:r>
          </a:p>
        </p:txBody>
      </p:sp>
      <p:sp>
        <p:nvSpPr>
          <p:cNvPr id="291" name="Text 14"/>
          <p:cNvSpPr txBox="1"/>
          <p:nvPr/>
        </p:nvSpPr>
        <p:spPr>
          <a:xfrm>
            <a:off x="2277179" y="4633905"/>
            <a:ext cx="3765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Context</a:t>
            </a:r>
          </a:p>
        </p:txBody>
      </p:sp>
      <p:pic>
        <p:nvPicPr>
          <p:cNvPr id="292" name="Image 10" descr="Image 1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105131" y="4637577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Text 15"/>
          <p:cNvSpPr txBox="1"/>
          <p:nvPr/>
        </p:nvSpPr>
        <p:spPr>
          <a:xfrm>
            <a:off x="3248006" y="4633905"/>
            <a:ext cx="23646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294" name="Text 16"/>
          <p:cNvSpPr txBox="1"/>
          <p:nvPr/>
        </p:nvSpPr>
        <p:spPr>
          <a:xfrm>
            <a:off x="3507273" y="4633905"/>
            <a:ext cx="4524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: Functions</a:t>
            </a:r>
          </a:p>
        </p:txBody>
      </p:sp>
      <p:sp>
        <p:nvSpPr>
          <p:cNvPr id="295" name="Shape 17"/>
          <p:cNvSpPr/>
          <p:nvPr/>
        </p:nvSpPr>
        <p:spPr>
          <a:xfrm>
            <a:off x="285750" y="4966189"/>
            <a:ext cx="4214813" cy="98583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96" name="Image 11" descr="Image 1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1475" y="5084062"/>
            <a:ext cx="96442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 18"/>
          <p:cNvSpPr txBox="1"/>
          <p:nvPr/>
        </p:nvSpPr>
        <p:spPr>
          <a:xfrm>
            <a:off x="525066" y="5073996"/>
            <a:ext cx="65951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Cases</a:t>
            </a:r>
          </a:p>
        </p:txBody>
      </p:sp>
      <p:pic>
        <p:nvPicPr>
          <p:cNvPr id="298" name="Image 12" descr="Image 1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71475" y="5316234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Text 19"/>
          <p:cNvSpPr txBox="1"/>
          <p:nvPr/>
        </p:nvSpPr>
        <p:spPr>
          <a:xfrm>
            <a:off x="514348" y="5312562"/>
            <a:ext cx="7799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Business Strategy</a:t>
            </a:r>
          </a:p>
        </p:txBody>
      </p:sp>
      <p:pic>
        <p:nvPicPr>
          <p:cNvPr id="300" name="Image 13" descr="Image 1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21731" y="5316234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Text 20"/>
          <p:cNvSpPr txBox="1"/>
          <p:nvPr/>
        </p:nvSpPr>
        <p:spPr>
          <a:xfrm>
            <a:off x="2564606" y="5312562"/>
            <a:ext cx="73883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Content Creation</a:t>
            </a:r>
          </a:p>
        </p:txBody>
      </p:sp>
      <p:pic>
        <p:nvPicPr>
          <p:cNvPr id="302" name="Image 14" descr="Image 1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1475" y="5523402"/>
            <a:ext cx="100016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xt 21"/>
          <p:cNvSpPr txBox="1"/>
          <p:nvPr/>
        </p:nvSpPr>
        <p:spPr>
          <a:xfrm>
            <a:off x="514350" y="5519730"/>
            <a:ext cx="87689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Research &amp; Analysis</a:t>
            </a:r>
          </a:p>
        </p:txBody>
      </p:sp>
      <p:pic>
        <p:nvPicPr>
          <p:cNvPr id="304" name="Image 15" descr="Image 1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421731" y="5523402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ext 22"/>
          <p:cNvSpPr txBox="1"/>
          <p:nvPr/>
        </p:nvSpPr>
        <p:spPr>
          <a:xfrm>
            <a:off x="2589608" y="5519730"/>
            <a:ext cx="9790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Software Development</a:t>
            </a:r>
          </a:p>
        </p:txBody>
      </p:sp>
      <p:pic>
        <p:nvPicPr>
          <p:cNvPr id="306" name="Image 16" descr="Image 1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71475" y="5730571"/>
            <a:ext cx="112515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 23"/>
          <p:cNvSpPr txBox="1"/>
          <p:nvPr/>
        </p:nvSpPr>
        <p:spPr>
          <a:xfrm>
            <a:off x="526850" y="5726900"/>
            <a:ext cx="6580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Travel Planning</a:t>
            </a:r>
          </a:p>
        </p:txBody>
      </p:sp>
      <p:pic>
        <p:nvPicPr>
          <p:cNvPr id="308" name="Image 17" descr="Image 1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421731" y="5730571"/>
            <a:ext cx="125019" cy="1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Text 24"/>
          <p:cNvSpPr txBox="1"/>
          <p:nvPr/>
        </p:nvSpPr>
        <p:spPr>
          <a:xfrm>
            <a:off x="2589608" y="5726900"/>
            <a:ext cx="61659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AI Automation</a:t>
            </a:r>
          </a:p>
        </p:txBody>
      </p:sp>
      <p:sp>
        <p:nvSpPr>
          <p:cNvPr id="310" name="Shape 25"/>
          <p:cNvSpPr/>
          <p:nvPr/>
        </p:nvSpPr>
        <p:spPr>
          <a:xfrm>
            <a:off x="4643437" y="778668"/>
            <a:ext cx="4214816" cy="592934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11" name="Image 18" descr="Image 1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729162" y="896541"/>
            <a:ext cx="144664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Text 26"/>
          <p:cNvSpPr txBox="1"/>
          <p:nvPr/>
        </p:nvSpPr>
        <p:spPr>
          <a:xfrm>
            <a:off x="4930973" y="886476"/>
            <a:ext cx="1138302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Workflow Example</a:t>
            </a:r>
          </a:p>
        </p:txBody>
      </p:sp>
      <p:pic>
        <p:nvPicPr>
          <p:cNvPr id="313" name="Image 19" descr="Image 1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729162" y="1114425"/>
            <a:ext cx="4043365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27"/>
          <p:cNvSpPr/>
          <p:nvPr/>
        </p:nvSpPr>
        <p:spPr>
          <a:xfrm>
            <a:off x="4643437" y="1478756"/>
            <a:ext cx="4214816" cy="1221581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15" name="Image 20" descr="Image 20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729162" y="1596628"/>
            <a:ext cx="128591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ext 28"/>
          <p:cNvSpPr txBox="1"/>
          <p:nvPr/>
        </p:nvSpPr>
        <p:spPr>
          <a:xfrm>
            <a:off x="4914900" y="1586563"/>
            <a:ext cx="1900935" cy="148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 vs. Other Frameworks</a:t>
            </a:r>
          </a:p>
        </p:txBody>
      </p:sp>
      <p:sp>
        <p:nvSpPr>
          <p:cNvPr id="317" name="Text 29"/>
          <p:cNvSpPr txBox="1"/>
          <p:nvPr/>
        </p:nvSpPr>
        <p:spPr>
          <a:xfrm>
            <a:off x="4729162" y="1850155"/>
            <a:ext cx="352515" cy="12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Feature</a:t>
            </a:r>
          </a:p>
        </p:txBody>
      </p:sp>
      <p:sp>
        <p:nvSpPr>
          <p:cNvPr id="318" name="Text 30"/>
          <p:cNvSpPr txBox="1"/>
          <p:nvPr/>
        </p:nvSpPr>
        <p:spPr>
          <a:xfrm>
            <a:off x="5473089" y="1850155"/>
            <a:ext cx="1593003" cy="12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</a:t>
            </a:r>
          </a:p>
        </p:txBody>
      </p:sp>
      <p:sp>
        <p:nvSpPr>
          <p:cNvPr id="319" name="Text 31"/>
          <p:cNvSpPr txBox="1"/>
          <p:nvPr/>
        </p:nvSpPr>
        <p:spPr>
          <a:xfrm>
            <a:off x="6994652" y="1850155"/>
            <a:ext cx="1849312" cy="12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b="1" sz="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Others</a:t>
            </a:r>
          </a:p>
        </p:txBody>
      </p:sp>
      <p:sp>
        <p:nvSpPr>
          <p:cNvPr id="320" name="Text 32"/>
          <p:cNvSpPr txBox="1"/>
          <p:nvPr/>
        </p:nvSpPr>
        <p:spPr>
          <a:xfrm>
            <a:off x="4729162" y="2051049"/>
            <a:ext cx="50889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Architecture</a:t>
            </a:r>
          </a:p>
        </p:txBody>
      </p:sp>
      <p:sp>
        <p:nvSpPr>
          <p:cNvPr id="321" name="Text 33"/>
          <p:cNvSpPr txBox="1"/>
          <p:nvPr/>
        </p:nvSpPr>
        <p:spPr>
          <a:xfrm>
            <a:off x="5473089" y="2051049"/>
            <a:ext cx="1593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Built from scratch</a:t>
            </a:r>
          </a:p>
        </p:txBody>
      </p:sp>
      <p:sp>
        <p:nvSpPr>
          <p:cNvPr id="322" name="Text 34"/>
          <p:cNvSpPr txBox="1"/>
          <p:nvPr/>
        </p:nvSpPr>
        <p:spPr>
          <a:xfrm>
            <a:off x="6994652" y="2051049"/>
            <a:ext cx="184931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Often on existing frameworks</a:t>
            </a:r>
          </a:p>
        </p:txBody>
      </p:sp>
      <p:sp>
        <p:nvSpPr>
          <p:cNvPr id="323" name="Text 35"/>
          <p:cNvSpPr txBox="1"/>
          <p:nvPr/>
        </p:nvSpPr>
        <p:spPr>
          <a:xfrm>
            <a:off x="4729162" y="2251074"/>
            <a:ext cx="27339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Focus</a:t>
            </a:r>
          </a:p>
        </p:txBody>
      </p:sp>
      <p:sp>
        <p:nvSpPr>
          <p:cNvPr id="324" name="Text 36"/>
          <p:cNvSpPr txBox="1"/>
          <p:nvPr/>
        </p:nvSpPr>
        <p:spPr>
          <a:xfrm>
            <a:off x="5473089" y="2251074"/>
            <a:ext cx="1593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Role-based collaboration</a:t>
            </a:r>
          </a:p>
        </p:txBody>
      </p:sp>
      <p:sp>
        <p:nvSpPr>
          <p:cNvPr id="325" name="Text 37"/>
          <p:cNvSpPr txBox="1"/>
          <p:nvPr/>
        </p:nvSpPr>
        <p:spPr>
          <a:xfrm>
            <a:off x="6994652" y="2251074"/>
            <a:ext cx="184931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Varies by framework</a:t>
            </a:r>
          </a:p>
        </p:txBody>
      </p:sp>
      <p:sp>
        <p:nvSpPr>
          <p:cNvPr id="326" name="Text 38"/>
          <p:cNvSpPr txBox="1"/>
          <p:nvPr/>
        </p:nvSpPr>
        <p:spPr>
          <a:xfrm>
            <a:off x="4729162" y="2451099"/>
            <a:ext cx="47919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327" name="Text 39"/>
          <p:cNvSpPr txBox="1"/>
          <p:nvPr/>
        </p:nvSpPr>
        <p:spPr>
          <a:xfrm>
            <a:off x="5473089" y="2451099"/>
            <a:ext cx="1593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Lean, straightforward</a:t>
            </a:r>
          </a:p>
        </p:txBody>
      </p:sp>
      <p:sp>
        <p:nvSpPr>
          <p:cNvPr id="328" name="Text 40"/>
          <p:cNvSpPr txBox="1"/>
          <p:nvPr/>
        </p:nvSpPr>
        <p:spPr>
          <a:xfrm>
            <a:off x="6994652" y="2451099"/>
            <a:ext cx="184931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9" tIns="8509" rIns="8509" bIns="8509" anchor="ctr">
            <a:spAutoFit/>
          </a:bodyPr>
          <a:lstStyle>
            <a:lvl1pPr>
              <a:defRPr sz="7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Often more complex</a:t>
            </a:r>
          </a:p>
        </p:txBody>
      </p:sp>
      <p:sp>
        <p:nvSpPr>
          <p:cNvPr id="329" name="Shape 41"/>
          <p:cNvSpPr/>
          <p:nvPr/>
        </p:nvSpPr>
        <p:spPr>
          <a:xfrm>
            <a:off x="4643437" y="2807492"/>
            <a:ext cx="4214816" cy="142160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30" name="Image 21" descr="Image 2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729162" y="2925366"/>
            <a:ext cx="160737" cy="12859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ext 42"/>
          <p:cNvSpPr txBox="1"/>
          <p:nvPr/>
        </p:nvSpPr>
        <p:spPr>
          <a:xfrm>
            <a:off x="4947046" y="2915300"/>
            <a:ext cx="1586306" cy="14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Implementation Example</a:t>
            </a:r>
          </a:p>
        </p:txBody>
      </p:sp>
      <p:sp>
        <p:nvSpPr>
          <p:cNvPr id="332" name="Shape 43"/>
          <p:cNvSpPr/>
          <p:nvPr/>
        </p:nvSpPr>
        <p:spPr>
          <a:xfrm>
            <a:off x="4729162" y="3143250"/>
            <a:ext cx="4043365" cy="1000125"/>
          </a:xfrm>
          <a:prstGeom prst="rect">
            <a:avLst/>
          </a:prstGeom>
          <a:solidFill>
            <a:srgbClr val="1F293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33" name="Text 44"/>
          <p:cNvSpPr txBox="1"/>
          <p:nvPr/>
        </p:nvSpPr>
        <p:spPr>
          <a:xfrm>
            <a:off x="4729162" y="1849107"/>
            <a:ext cx="4114803" cy="358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072" tIns="68072" rIns="68072" bIns="68072" anchor="ctr">
            <a:spAutoFit/>
          </a:bodyPr>
          <a:lstStyle/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crewai import Agent, Task, Crew, Process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agents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researcher = Agent(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role="Market Researcher",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goal="Uncover market insights",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backstory="Expert with 15 years experience"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analyst = Agent(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role="Data Analyst",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goal="Extract actionable insights",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backstory="Skilled data interpreter"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tasks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research_task = Task(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description="Research AI market trends",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expected_output="Comprehensive report",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agent=researcher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analysis_task = Task(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description="Analyze research data",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expected_output="Analysis report",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agent=analyst,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context=[research_task]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Create crew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crew = Crew(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agents=[researcher, analyst],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tasks=[research_task, analysis_task],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process=Process.sequential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)</a:t>
            </a:r>
          </a:p>
          <a:p>
            <a:pPr>
              <a:defRPr sz="6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# Execute</a:t>
            </a:r>
          </a:p>
          <a:p>
            <a:pPr>
              <a:defRPr sz="600">
                <a:solidFill>
                  <a:srgbClr val="F3F4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result = crew.kickoff()</a:t>
            </a:r>
          </a:p>
        </p:txBody>
      </p:sp>
      <p:sp>
        <p:nvSpPr>
          <p:cNvPr id="334" name="Text 45"/>
          <p:cNvSpPr txBox="1"/>
          <p:nvPr/>
        </p:nvSpPr>
        <p:spPr>
          <a:xfrm>
            <a:off x="0" y="5940926"/>
            <a:ext cx="9144000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335" name="TheAlphaLogo.svg" descr="TheAlphaLogo.sv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95839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Frameworks Comparison</a:t>
            </a:r>
          </a:p>
        </p:txBody>
      </p:sp>
      <p:sp>
        <p:nvSpPr>
          <p:cNvPr id="339" name="Shape 1"/>
          <p:cNvSpPr/>
          <p:nvPr/>
        </p:nvSpPr>
        <p:spPr>
          <a:xfrm>
            <a:off x="285750" y="814387"/>
            <a:ext cx="8572500" cy="2328867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40" name="Shape 2"/>
          <p:cNvSpPr/>
          <p:nvPr/>
        </p:nvSpPr>
        <p:spPr>
          <a:xfrm>
            <a:off x="285749" y="814387"/>
            <a:ext cx="900394" cy="36433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41" name="Text 3"/>
          <p:cNvSpPr txBox="1"/>
          <p:nvPr/>
        </p:nvSpPr>
        <p:spPr>
          <a:xfrm>
            <a:off x="311148" y="820088"/>
            <a:ext cx="905761" cy="352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2106" tIns="102106" rIns="102106" bIns="102106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Framework</a:t>
            </a:r>
          </a:p>
        </p:txBody>
      </p:sp>
      <p:sp>
        <p:nvSpPr>
          <p:cNvPr id="342" name="Shape 4"/>
          <p:cNvSpPr/>
          <p:nvPr/>
        </p:nvSpPr>
        <p:spPr>
          <a:xfrm>
            <a:off x="1186142" y="814387"/>
            <a:ext cx="2640037" cy="36433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43" name="Text 5"/>
          <p:cNvSpPr txBox="1"/>
          <p:nvPr/>
        </p:nvSpPr>
        <p:spPr>
          <a:xfrm>
            <a:off x="1211540" y="820088"/>
            <a:ext cx="2660676" cy="352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2106" tIns="102106" rIns="102106" bIns="102106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Key Strengths</a:t>
            </a:r>
          </a:p>
        </p:txBody>
      </p:sp>
      <p:sp>
        <p:nvSpPr>
          <p:cNvPr id="344" name="Shape 6"/>
          <p:cNvSpPr/>
          <p:nvPr/>
        </p:nvSpPr>
        <p:spPr>
          <a:xfrm>
            <a:off x="3826176" y="814387"/>
            <a:ext cx="2266525" cy="36433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45" name="Text 7"/>
          <p:cNvSpPr txBox="1"/>
          <p:nvPr/>
        </p:nvSpPr>
        <p:spPr>
          <a:xfrm>
            <a:off x="3851576" y="820088"/>
            <a:ext cx="2287163" cy="352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2106" tIns="102106" rIns="102106" bIns="102106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Best For</a:t>
            </a:r>
          </a:p>
        </p:txBody>
      </p:sp>
      <p:sp>
        <p:nvSpPr>
          <p:cNvPr id="346" name="Shape 8"/>
          <p:cNvSpPr/>
          <p:nvPr/>
        </p:nvSpPr>
        <p:spPr>
          <a:xfrm>
            <a:off x="6092697" y="814387"/>
            <a:ext cx="2765555" cy="36433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47" name="Text 9"/>
          <p:cNvSpPr txBox="1"/>
          <p:nvPr/>
        </p:nvSpPr>
        <p:spPr>
          <a:xfrm>
            <a:off x="6118097" y="820088"/>
            <a:ext cx="2786193" cy="352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2106" tIns="102106" rIns="102106" bIns="102106" anchor="ctr">
            <a:spAutoFit/>
          </a:bodyPr>
          <a:lstStyle>
            <a:lvl1pPr>
              <a:defRPr b="1" sz="1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Limitations</a:t>
            </a:r>
          </a:p>
        </p:txBody>
      </p:sp>
      <p:sp>
        <p:nvSpPr>
          <p:cNvPr id="348" name="Text 10"/>
          <p:cNvSpPr txBox="1"/>
          <p:nvPr/>
        </p:nvSpPr>
        <p:spPr>
          <a:xfrm>
            <a:off x="392906" y="1353413"/>
            <a:ext cx="599060" cy="1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LangChain</a:t>
            </a:r>
          </a:p>
        </p:txBody>
      </p:sp>
      <p:sp>
        <p:nvSpPr>
          <p:cNvPr id="349" name="Text 11"/>
          <p:cNvSpPr txBox="1"/>
          <p:nvPr/>
        </p:nvSpPr>
        <p:spPr>
          <a:xfrm>
            <a:off x="1228557" y="1200202"/>
            <a:ext cx="2626641" cy="446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Comprehensive tooling, extensive integrations, mature ecosystem</a:t>
            </a:r>
          </a:p>
        </p:txBody>
      </p:sp>
      <p:sp>
        <p:nvSpPr>
          <p:cNvPr id="350" name="Text 12"/>
          <p:cNvSpPr txBox="1"/>
          <p:nvPr/>
        </p:nvSpPr>
        <p:spPr>
          <a:xfrm>
            <a:off x="3868594" y="1200202"/>
            <a:ext cx="2253127" cy="446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General LLM applications, rapid prototyping</a:t>
            </a:r>
          </a:p>
        </p:txBody>
      </p:sp>
      <p:sp>
        <p:nvSpPr>
          <p:cNvPr id="351" name="Text 13"/>
          <p:cNvSpPr txBox="1"/>
          <p:nvPr/>
        </p:nvSpPr>
        <p:spPr>
          <a:xfrm>
            <a:off x="6135115" y="1200202"/>
            <a:ext cx="2752157" cy="446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Can be complex for beginners, less specialized for multi-agent systems</a:t>
            </a:r>
          </a:p>
        </p:txBody>
      </p:sp>
      <p:sp>
        <p:nvSpPr>
          <p:cNvPr id="352" name="Shape 14"/>
          <p:cNvSpPr/>
          <p:nvPr/>
        </p:nvSpPr>
        <p:spPr>
          <a:xfrm>
            <a:off x="285750" y="1668066"/>
            <a:ext cx="8572500" cy="492921"/>
          </a:xfrm>
          <a:prstGeom prst="rect">
            <a:avLst/>
          </a:prstGeom>
          <a:solidFill>
            <a:srgbClr val="323232">
              <a:alpha val="5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53" name="Text 15"/>
          <p:cNvSpPr txBox="1"/>
          <p:nvPr/>
        </p:nvSpPr>
        <p:spPr>
          <a:xfrm>
            <a:off x="392906" y="1846333"/>
            <a:ext cx="618148" cy="13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LangGraph</a:t>
            </a:r>
          </a:p>
        </p:txBody>
      </p:sp>
      <p:sp>
        <p:nvSpPr>
          <p:cNvPr id="354" name="Text 16"/>
          <p:cNvSpPr txBox="1"/>
          <p:nvPr/>
        </p:nvSpPr>
        <p:spPr>
          <a:xfrm>
            <a:off x="1228557" y="1691335"/>
            <a:ext cx="2626641" cy="446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Graph-based orchestration, fine-grained control, stateful workflows</a:t>
            </a:r>
          </a:p>
        </p:txBody>
      </p:sp>
      <p:sp>
        <p:nvSpPr>
          <p:cNvPr id="355" name="Text 17"/>
          <p:cNvSpPr txBox="1"/>
          <p:nvPr/>
        </p:nvSpPr>
        <p:spPr>
          <a:xfrm>
            <a:off x="3868594" y="1691335"/>
            <a:ext cx="2253127" cy="446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Complex workflows, advanced agent coordination</a:t>
            </a:r>
          </a:p>
        </p:txBody>
      </p:sp>
      <p:sp>
        <p:nvSpPr>
          <p:cNvPr id="356" name="Text 18"/>
          <p:cNvSpPr txBox="1"/>
          <p:nvPr/>
        </p:nvSpPr>
        <p:spPr>
          <a:xfrm>
            <a:off x="6135115" y="1691335"/>
            <a:ext cx="2752157" cy="446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Steeper learning curve, requires understanding of graph concepts</a:t>
            </a:r>
          </a:p>
        </p:txBody>
      </p:sp>
      <p:sp>
        <p:nvSpPr>
          <p:cNvPr id="357" name="Text 19"/>
          <p:cNvSpPr txBox="1"/>
          <p:nvPr/>
        </p:nvSpPr>
        <p:spPr>
          <a:xfrm>
            <a:off x="392906" y="2339251"/>
            <a:ext cx="488989" cy="1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AutoGen</a:t>
            </a:r>
          </a:p>
        </p:txBody>
      </p:sp>
      <p:sp>
        <p:nvSpPr>
          <p:cNvPr id="358" name="Text 20"/>
          <p:cNvSpPr txBox="1"/>
          <p:nvPr/>
        </p:nvSpPr>
        <p:spPr>
          <a:xfrm>
            <a:off x="1228557" y="2184254"/>
            <a:ext cx="2626641" cy="44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Conversation-driven collaboration, human-in-the-loop support</a:t>
            </a:r>
          </a:p>
        </p:txBody>
      </p:sp>
      <p:sp>
        <p:nvSpPr>
          <p:cNvPr id="359" name="Text 21"/>
          <p:cNvSpPr txBox="1"/>
          <p:nvPr/>
        </p:nvSpPr>
        <p:spPr>
          <a:xfrm>
            <a:off x="3868594" y="2184254"/>
            <a:ext cx="2253127" cy="44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Dynamic multi-agent conversations, interactive systems</a:t>
            </a:r>
          </a:p>
        </p:txBody>
      </p:sp>
      <p:sp>
        <p:nvSpPr>
          <p:cNvPr id="360" name="Text 22"/>
          <p:cNvSpPr txBox="1"/>
          <p:nvPr/>
        </p:nvSpPr>
        <p:spPr>
          <a:xfrm>
            <a:off x="6135115" y="2254104"/>
            <a:ext cx="2752157" cy="30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Less flexible for non-conversational workflows</a:t>
            </a:r>
          </a:p>
        </p:txBody>
      </p:sp>
      <p:sp>
        <p:nvSpPr>
          <p:cNvPr id="361" name="Shape 23"/>
          <p:cNvSpPr/>
          <p:nvPr/>
        </p:nvSpPr>
        <p:spPr>
          <a:xfrm>
            <a:off x="285750" y="2653900"/>
            <a:ext cx="8572500" cy="489350"/>
          </a:xfrm>
          <a:prstGeom prst="rect">
            <a:avLst/>
          </a:prstGeom>
          <a:solidFill>
            <a:srgbClr val="323232">
              <a:alpha val="5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62" name="Text 24"/>
          <p:cNvSpPr txBox="1"/>
          <p:nvPr/>
        </p:nvSpPr>
        <p:spPr>
          <a:xfrm>
            <a:off x="392906" y="2832169"/>
            <a:ext cx="410465" cy="1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9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CrewAI</a:t>
            </a:r>
          </a:p>
        </p:txBody>
      </p:sp>
      <p:sp>
        <p:nvSpPr>
          <p:cNvPr id="363" name="Text 25"/>
          <p:cNvSpPr txBox="1"/>
          <p:nvPr/>
        </p:nvSpPr>
        <p:spPr>
          <a:xfrm>
            <a:off x="1228557" y="2675387"/>
            <a:ext cx="2626641" cy="44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Role-based collaboration, lightweight, independent architecture</a:t>
            </a:r>
          </a:p>
        </p:txBody>
      </p:sp>
      <p:sp>
        <p:nvSpPr>
          <p:cNvPr id="364" name="Text 26"/>
          <p:cNvSpPr txBox="1"/>
          <p:nvPr/>
        </p:nvSpPr>
        <p:spPr>
          <a:xfrm>
            <a:off x="3868594" y="2675387"/>
            <a:ext cx="2253127" cy="44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Structured team workflows, role-specific tasks</a:t>
            </a:r>
          </a:p>
        </p:txBody>
      </p:sp>
      <p:sp>
        <p:nvSpPr>
          <p:cNvPr id="365" name="Text 27"/>
          <p:cNvSpPr txBox="1"/>
          <p:nvPr/>
        </p:nvSpPr>
        <p:spPr>
          <a:xfrm>
            <a:off x="6135115" y="2675387"/>
            <a:ext cx="2752157" cy="44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7" tIns="85087" rIns="85087" bIns="85087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Newer framework with smaller community and fewer integrations</a:t>
            </a:r>
          </a:p>
        </p:txBody>
      </p:sp>
      <p:pic>
        <p:nvPicPr>
          <p:cNvPr id="366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281" y="3357562"/>
            <a:ext cx="4643438" cy="231508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ext 28"/>
          <p:cNvSpPr txBox="1"/>
          <p:nvPr/>
        </p:nvSpPr>
        <p:spPr>
          <a:xfrm>
            <a:off x="0" y="5661540"/>
            <a:ext cx="914400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368" name="TheAlphaLogo.svg" descr="TheAlpha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8636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Text 0"/>
          <p:cNvSpPr txBox="1"/>
          <p:nvPr/>
        </p:nvSpPr>
        <p:spPr>
          <a:xfrm>
            <a:off x="250030" y="239932"/>
            <a:ext cx="8643940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20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Business Use Cases</a:t>
            </a:r>
          </a:p>
        </p:txBody>
      </p:sp>
      <p:sp>
        <p:nvSpPr>
          <p:cNvPr id="372" name="Shape 1"/>
          <p:cNvSpPr/>
          <p:nvPr/>
        </p:nvSpPr>
        <p:spPr>
          <a:xfrm>
            <a:off x="285747" y="814387"/>
            <a:ext cx="4179099" cy="1000126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7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06" y="957262"/>
            <a:ext cx="142878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Text 2"/>
          <p:cNvSpPr txBox="1"/>
          <p:nvPr/>
        </p:nvSpPr>
        <p:spPr>
          <a:xfrm>
            <a:off x="607219" y="948176"/>
            <a:ext cx="1460925" cy="16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Revenue Operations</a:t>
            </a:r>
          </a:p>
        </p:txBody>
      </p:sp>
      <p:sp>
        <p:nvSpPr>
          <p:cNvPr id="375" name="Text 3"/>
          <p:cNvSpPr txBox="1"/>
          <p:nvPr/>
        </p:nvSpPr>
        <p:spPr>
          <a:xfrm>
            <a:off x="392903" y="1242229"/>
            <a:ext cx="4036225" cy="4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Optimize sales processes, lead nurturing, and customer relationship management through automated tasks, data analysis, and personalized interactions.</a:t>
            </a:r>
          </a:p>
        </p:txBody>
      </p:sp>
      <p:sp>
        <p:nvSpPr>
          <p:cNvPr id="376" name="Shape 4"/>
          <p:cNvSpPr/>
          <p:nvPr/>
        </p:nvSpPr>
        <p:spPr>
          <a:xfrm>
            <a:off x="285747" y="1921666"/>
            <a:ext cx="4179099" cy="1000129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77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906" y="2064542"/>
            <a:ext cx="142878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xt 5"/>
          <p:cNvSpPr txBox="1"/>
          <p:nvPr/>
        </p:nvSpPr>
        <p:spPr>
          <a:xfrm>
            <a:off x="607218" y="2055457"/>
            <a:ext cx="1325587" cy="16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Customer Support</a:t>
            </a:r>
          </a:p>
        </p:txBody>
      </p:sp>
      <p:sp>
        <p:nvSpPr>
          <p:cNvPr id="379" name="Text 6"/>
          <p:cNvSpPr txBox="1"/>
          <p:nvPr/>
        </p:nvSpPr>
        <p:spPr>
          <a:xfrm>
            <a:off x="392903" y="2349512"/>
            <a:ext cx="4036225" cy="4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Enhance customer service with multi-layered support where initial inquiries are handled by general agents and complex issues are escalated to specialized agents.</a:t>
            </a:r>
          </a:p>
        </p:txBody>
      </p:sp>
      <p:sp>
        <p:nvSpPr>
          <p:cNvPr id="380" name="Shape 7"/>
          <p:cNvSpPr/>
          <p:nvPr/>
        </p:nvSpPr>
        <p:spPr>
          <a:xfrm>
            <a:off x="285747" y="3028950"/>
            <a:ext cx="4179099" cy="828675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81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906" y="3171825"/>
            <a:ext cx="178597" cy="14287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Text 8"/>
          <p:cNvSpPr txBox="1"/>
          <p:nvPr/>
        </p:nvSpPr>
        <p:spPr>
          <a:xfrm>
            <a:off x="642938" y="3162737"/>
            <a:ext cx="1897279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Supply Chain Management</a:t>
            </a:r>
          </a:p>
        </p:txBody>
      </p:sp>
      <p:sp>
        <p:nvSpPr>
          <p:cNvPr id="383" name="Text 9"/>
          <p:cNvSpPr txBox="1"/>
          <p:nvPr/>
        </p:nvSpPr>
        <p:spPr>
          <a:xfrm>
            <a:off x="392903" y="3440919"/>
            <a:ext cx="4036225" cy="27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Optimize logistics, inventory management, and demand forecasting by coordinating various agents representing different parts of the supply chain.</a:t>
            </a:r>
          </a:p>
        </p:txBody>
      </p:sp>
      <p:sp>
        <p:nvSpPr>
          <p:cNvPr id="384" name="Shape 10"/>
          <p:cNvSpPr/>
          <p:nvPr/>
        </p:nvSpPr>
        <p:spPr>
          <a:xfrm>
            <a:off x="285747" y="3964780"/>
            <a:ext cx="4179099" cy="828678"/>
          </a:xfrm>
          <a:prstGeom prst="rect">
            <a:avLst/>
          </a:prstGeom>
          <a:solidFill>
            <a:srgbClr val="282828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85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906" y="4107655"/>
            <a:ext cx="142878" cy="142878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Text 11"/>
          <p:cNvSpPr txBox="1"/>
          <p:nvPr/>
        </p:nvSpPr>
        <p:spPr>
          <a:xfrm>
            <a:off x="607217" y="4098569"/>
            <a:ext cx="1325785" cy="16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1100">
                <a:solidFill>
                  <a:srgbClr val="FFD7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Strategic Planning</a:t>
            </a:r>
          </a:p>
        </p:txBody>
      </p:sp>
      <p:sp>
        <p:nvSpPr>
          <p:cNvPr id="387" name="Text 12"/>
          <p:cNvSpPr txBox="1"/>
          <p:nvPr/>
        </p:nvSpPr>
        <p:spPr>
          <a:xfrm>
            <a:off x="392903" y="4376749"/>
            <a:ext cx="4036225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Assist in strategic decision-making by simulating different scenarios, analyzing market trends, and providing insights for business growth.</a:t>
            </a:r>
          </a:p>
        </p:txBody>
      </p:sp>
      <p:pic>
        <p:nvPicPr>
          <p:cNvPr id="388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82766" y="957764"/>
            <a:ext cx="3571877" cy="379944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 13"/>
          <p:cNvSpPr txBox="1"/>
          <p:nvPr/>
        </p:nvSpPr>
        <p:spPr>
          <a:xfrm>
            <a:off x="0" y="4889512"/>
            <a:ext cx="9144000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900">
                <a:solidFill>
                  <a:srgbClr val="F0F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 Mr. Vishnu N C | Workshop: Understanding Multi-Agent Systems</a:t>
            </a:r>
          </a:p>
        </p:txBody>
      </p:sp>
      <p:pic>
        <p:nvPicPr>
          <p:cNvPr id="390" name="TheAlphaLogo.svg" descr="TheAlphaLogo.sv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6650" y="242598"/>
            <a:ext cx="1998572" cy="30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